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3"/>
  </p:notesMasterIdLst>
  <p:handoutMasterIdLst>
    <p:handoutMasterId r:id="rId44"/>
  </p:handoutMasterIdLst>
  <p:sldIdLst>
    <p:sldId id="404" r:id="rId2"/>
    <p:sldId id="340" r:id="rId3"/>
    <p:sldId id="341" r:id="rId4"/>
    <p:sldId id="342" r:id="rId5"/>
    <p:sldId id="418" r:id="rId6"/>
    <p:sldId id="344" r:id="rId7"/>
    <p:sldId id="345" r:id="rId8"/>
    <p:sldId id="412" r:id="rId9"/>
    <p:sldId id="349" r:id="rId10"/>
    <p:sldId id="350" r:id="rId11"/>
    <p:sldId id="351" r:id="rId12"/>
    <p:sldId id="352" r:id="rId13"/>
    <p:sldId id="413" r:id="rId14"/>
    <p:sldId id="353" r:id="rId15"/>
    <p:sldId id="355" r:id="rId16"/>
    <p:sldId id="356" r:id="rId17"/>
    <p:sldId id="419" r:id="rId18"/>
    <p:sldId id="357" r:id="rId19"/>
    <p:sldId id="358" r:id="rId20"/>
    <p:sldId id="268" r:id="rId21"/>
    <p:sldId id="359" r:id="rId22"/>
    <p:sldId id="414" r:id="rId23"/>
    <p:sldId id="361" r:id="rId24"/>
    <p:sldId id="269" r:id="rId25"/>
    <p:sldId id="270" r:id="rId26"/>
    <p:sldId id="271" r:id="rId27"/>
    <p:sldId id="276" r:id="rId28"/>
    <p:sldId id="277" r:id="rId29"/>
    <p:sldId id="424" r:id="rId30"/>
    <p:sldId id="281" r:id="rId31"/>
    <p:sldId id="425" r:id="rId32"/>
    <p:sldId id="426" r:id="rId33"/>
    <p:sldId id="427" r:id="rId34"/>
    <p:sldId id="433" r:id="rId35"/>
    <p:sldId id="363" r:id="rId36"/>
    <p:sldId id="428" r:id="rId37"/>
    <p:sldId id="429" r:id="rId38"/>
    <p:sldId id="430" r:id="rId39"/>
    <p:sldId id="343" r:id="rId40"/>
    <p:sldId id="432" r:id="rId41"/>
    <p:sldId id="431" r:id="rId42"/>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83" autoAdjust="0"/>
  </p:normalViewPr>
  <p:slideViewPr>
    <p:cSldViewPr>
      <p:cViewPr varScale="1">
        <p:scale>
          <a:sx n="88" d="100"/>
          <a:sy n="88" d="100"/>
        </p:scale>
        <p:origin x="1236"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4375876-B396-4E17-8C86-7C2B985C9474}" type="slidenum">
              <a:rPr lang="en-US"/>
              <a:pPr/>
              <a:t>‹#›</a:t>
            </a:fld>
            <a:endParaRPr lang="en-US" dirty="0"/>
          </a:p>
        </p:txBody>
      </p:sp>
    </p:spTree>
    <p:extLst>
      <p:ext uri="{BB962C8B-B14F-4D97-AF65-F5344CB8AC3E}">
        <p14:creationId xmlns:p14="http://schemas.microsoft.com/office/powerpoint/2010/main" val="248037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0F310F4F-F943-40D9-B330-8712719E49A3}" type="slidenum">
              <a:rPr lang="en-US"/>
              <a:pPr/>
              <a:t>‹#›</a:t>
            </a:fld>
            <a:endParaRPr lang="en-US" dirty="0"/>
          </a:p>
        </p:txBody>
      </p:sp>
    </p:spTree>
    <p:extLst>
      <p:ext uri="{BB962C8B-B14F-4D97-AF65-F5344CB8AC3E}">
        <p14:creationId xmlns:p14="http://schemas.microsoft.com/office/powerpoint/2010/main" val="36616015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77D4C-9B65-494B-B269-852160938C57}" type="slidenum">
              <a:rPr lang="en-US"/>
              <a:pPr/>
              <a:t>2</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FBBA3-A465-4168-9786-BD3DAB6D6293}" type="slidenum">
              <a:rPr lang="en-US"/>
              <a:pPr/>
              <a:t>14</a:t>
            </a:fld>
            <a:endParaRPr lang="en-US"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1D25A-EAE6-4C28-9E2A-913B8666146B}" type="slidenum">
              <a:rPr lang="en-US"/>
              <a:pPr/>
              <a:t>15</a:t>
            </a:fld>
            <a:endParaRPr 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5EA6F-6B5B-448B-8E3D-F886B7530115}" type="slidenum">
              <a:rPr lang="en-US"/>
              <a:pPr/>
              <a:t>16</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5B09B-1012-434B-989C-C30D564F0F40}" type="slidenum">
              <a:rPr lang="en-US"/>
              <a:pPr/>
              <a:t>18</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8AAB1-12FC-4DB7-8E0F-59C2C6B5E2ED}" type="slidenum">
              <a:rPr lang="en-US"/>
              <a:pPr/>
              <a:t>19</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89EF0-3280-4ABD-BFAE-81DFE080CB4A}" type="slidenum">
              <a:rPr lang="en-US"/>
              <a:pPr/>
              <a:t>21</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B3340-22B5-44DE-97B9-739BD6EA484D}" type="slidenum">
              <a:rPr lang="en-US"/>
              <a:pPr/>
              <a:t>23</a:t>
            </a:fld>
            <a:endParaRPr lang="en-US"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F8B19-3C61-4BBF-92ED-4BC3E27BE399}" type="slidenum">
              <a:rPr lang="en-US"/>
              <a:pPr/>
              <a:t>35</a:t>
            </a:fld>
            <a:endParaRPr 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D1E2C-FB3C-4C73-A853-51B4D21FB2A4}" type="slidenum">
              <a:rPr lang="en-US"/>
              <a:pPr/>
              <a:t>36</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45705-4721-4E5B-9DE3-1CA525019997}" type="slidenum">
              <a:rPr lang="en-US"/>
              <a:pPr/>
              <a:t>37</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95237-FA69-4720-91FD-261A71D13DE8}" type="slidenum">
              <a:rPr lang="en-US"/>
              <a:pPr/>
              <a:t>3</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B5ED2-E267-4655-A28F-15593139AFAB}" type="slidenum">
              <a:rPr lang="en-US"/>
              <a:pPr/>
              <a:t>38</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9976A-1B26-4D8F-9913-3E6C3932430A}" type="slidenum">
              <a:rPr lang="en-US"/>
              <a:pPr/>
              <a:t>39</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DD147-5713-43D3-837C-BE67ACE67CF7}" type="slidenum">
              <a:rPr lang="en-US"/>
              <a:pPr/>
              <a:t>4</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402EA-26F2-4D82-841A-7FC666FB737F}" type="slidenum">
              <a:rPr lang="en-US"/>
              <a:pPr/>
              <a:t>6</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27342-A4D4-4FB8-84F9-9EFF97F7F9A1}" type="slidenum">
              <a:rPr lang="en-US"/>
              <a:pPr/>
              <a:t>7</a:t>
            </a:fld>
            <a:endParaRPr lang="en-US"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0BDF7-7A96-4793-8C46-737F278EE649}" type="slidenum">
              <a:rPr lang="en-US"/>
              <a:pPr/>
              <a:t>9</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DE8F9-9442-4176-AB05-276F39E9129B}" type="slidenum">
              <a:rPr lang="en-US"/>
              <a:pPr/>
              <a:t>10</a:t>
            </a:fld>
            <a:endParaRPr 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3DE56-A65E-400F-AE10-FC3ACA03DA2B}" type="slidenum">
              <a:rPr lang="en-US"/>
              <a:pPr/>
              <a:t>11</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42375-C848-4CE2-A78F-3C8A6C5F3D7D}" type="slidenum">
              <a:rPr lang="en-US"/>
              <a:pPr/>
              <a:t>12</a:t>
            </a:fld>
            <a:endParaRPr 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0A8F7205-4C9E-4572-A398-AC017FDBA19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449848C6-F5AE-4AD3-BF3E-38527711489E}" type="slidenum">
              <a:rPr lang="en-US"/>
              <a:pPr/>
              <a:t>‹#›</a:t>
            </a:fld>
            <a:endParaRPr lang="en-US" dirty="0"/>
          </a:p>
        </p:txBody>
      </p:sp>
    </p:spTree>
    <p:extLst>
      <p:ext uri="{BB962C8B-B14F-4D97-AF65-F5344CB8AC3E}">
        <p14:creationId xmlns:p14="http://schemas.microsoft.com/office/powerpoint/2010/main" val="353991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3CAC275B-9FBE-418A-A057-C563F5096ED4}" type="slidenum">
              <a:rPr lang="en-US"/>
              <a:pPr/>
              <a:t>‹#›</a:t>
            </a:fld>
            <a:endParaRPr lang="en-US" dirty="0"/>
          </a:p>
        </p:txBody>
      </p:sp>
    </p:spTree>
    <p:extLst>
      <p:ext uri="{BB962C8B-B14F-4D97-AF65-F5344CB8AC3E}">
        <p14:creationId xmlns:p14="http://schemas.microsoft.com/office/powerpoint/2010/main" val="48536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AA54454-64B0-4AFC-AEEE-39E73E0B9F95}" type="slidenum">
              <a:rPr lang="en-US"/>
              <a:pPr/>
              <a:t>‹#›</a:t>
            </a:fld>
            <a:endParaRPr lang="en-US" dirty="0"/>
          </a:p>
        </p:txBody>
      </p:sp>
    </p:spTree>
    <p:extLst>
      <p:ext uri="{BB962C8B-B14F-4D97-AF65-F5344CB8AC3E}">
        <p14:creationId xmlns:p14="http://schemas.microsoft.com/office/powerpoint/2010/main" val="23383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EB937EA7-40A8-4483-B544-A4D8CCC50233}" type="slidenum">
              <a:rPr lang="en-US"/>
              <a:pPr/>
              <a:t>‹#›</a:t>
            </a:fld>
            <a:endParaRPr lang="en-US" dirty="0"/>
          </a:p>
        </p:txBody>
      </p:sp>
    </p:spTree>
    <p:extLst>
      <p:ext uri="{BB962C8B-B14F-4D97-AF65-F5344CB8AC3E}">
        <p14:creationId xmlns:p14="http://schemas.microsoft.com/office/powerpoint/2010/main" val="36469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17F187D-A883-468C-B408-691B956ADA37}" type="slidenum">
              <a:rPr lang="en-US"/>
              <a:pPr/>
              <a:t>‹#›</a:t>
            </a:fld>
            <a:endParaRPr lang="en-US" dirty="0"/>
          </a:p>
        </p:txBody>
      </p:sp>
    </p:spTree>
    <p:extLst>
      <p:ext uri="{BB962C8B-B14F-4D97-AF65-F5344CB8AC3E}">
        <p14:creationId xmlns:p14="http://schemas.microsoft.com/office/powerpoint/2010/main" val="139881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078E32E3-7782-4A0F-A038-CB6FEB2E381D}" type="slidenum">
              <a:rPr lang="en-US"/>
              <a:pPr/>
              <a:t>‹#›</a:t>
            </a:fld>
            <a:endParaRPr lang="en-US" dirty="0"/>
          </a:p>
        </p:txBody>
      </p:sp>
    </p:spTree>
    <p:extLst>
      <p:ext uri="{BB962C8B-B14F-4D97-AF65-F5344CB8AC3E}">
        <p14:creationId xmlns:p14="http://schemas.microsoft.com/office/powerpoint/2010/main" val="225970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6DDECE4F-805C-4D05-A2CA-32B557892E2A}" type="slidenum">
              <a:rPr lang="en-US"/>
              <a:pPr/>
              <a:t>‹#›</a:t>
            </a:fld>
            <a:endParaRPr lang="en-US" dirty="0"/>
          </a:p>
        </p:txBody>
      </p:sp>
    </p:spTree>
    <p:extLst>
      <p:ext uri="{BB962C8B-B14F-4D97-AF65-F5344CB8AC3E}">
        <p14:creationId xmlns:p14="http://schemas.microsoft.com/office/powerpoint/2010/main" val="350427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9316D489-8F27-4C14-A056-1CDA53FA4340}" type="slidenum">
              <a:rPr lang="en-US"/>
              <a:pPr/>
              <a:t>‹#›</a:t>
            </a:fld>
            <a:endParaRPr lang="en-US" dirty="0"/>
          </a:p>
        </p:txBody>
      </p:sp>
    </p:spTree>
    <p:extLst>
      <p:ext uri="{BB962C8B-B14F-4D97-AF65-F5344CB8AC3E}">
        <p14:creationId xmlns:p14="http://schemas.microsoft.com/office/powerpoint/2010/main" val="399870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A8CD129D-203F-4CF3-B816-EBDEAD53769E}" type="slidenum">
              <a:rPr lang="en-US"/>
              <a:pPr/>
              <a:t>‹#›</a:t>
            </a:fld>
            <a:endParaRPr lang="en-US" dirty="0"/>
          </a:p>
        </p:txBody>
      </p:sp>
    </p:spTree>
    <p:extLst>
      <p:ext uri="{BB962C8B-B14F-4D97-AF65-F5344CB8AC3E}">
        <p14:creationId xmlns:p14="http://schemas.microsoft.com/office/powerpoint/2010/main" val="136946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5F765B67-F6A0-40CE-AEA2-4C716C8E65A9}" type="slidenum">
              <a:rPr lang="en-US"/>
              <a:pPr/>
              <a:t>‹#›</a:t>
            </a:fld>
            <a:endParaRPr lang="en-US" dirty="0"/>
          </a:p>
        </p:txBody>
      </p:sp>
    </p:spTree>
    <p:extLst>
      <p:ext uri="{BB962C8B-B14F-4D97-AF65-F5344CB8AC3E}">
        <p14:creationId xmlns:p14="http://schemas.microsoft.com/office/powerpoint/2010/main" val="235925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FB7CF92F-A61D-4933-A780-9A2A4C9CA59B}" type="slidenum">
              <a:rPr lang="en-US"/>
              <a:pPr/>
              <a:t>‹#›</a:t>
            </a:fld>
            <a:endParaRPr lang="en-US" dirty="0"/>
          </a:p>
        </p:txBody>
      </p:sp>
    </p:spTree>
    <p:extLst>
      <p:ext uri="{BB962C8B-B14F-4D97-AF65-F5344CB8AC3E}">
        <p14:creationId xmlns:p14="http://schemas.microsoft.com/office/powerpoint/2010/main" val="135828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9BF5CBC1-7237-4007-9FE6-A396B6EFA4AE}"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WLAN Service Sets</a:t>
            </a:r>
          </a:p>
        </p:txBody>
      </p:sp>
      <p:sp>
        <p:nvSpPr>
          <p:cNvPr id="3" name="Content Placeholder 2"/>
          <p:cNvSpPr>
            <a:spLocks noGrp="1"/>
          </p:cNvSpPr>
          <p:nvPr>
            <p:ph idx="1"/>
          </p:nvPr>
        </p:nvSpPr>
        <p:spPr/>
        <p:txBody>
          <a:bodyPr/>
          <a:lstStyle/>
          <a:p>
            <a:r>
              <a:rPr lang="en-US" b="1" dirty="0"/>
              <a:t>Service set</a:t>
            </a:r>
            <a:r>
              <a:rPr lang="en-US" dirty="0"/>
              <a:t>: all of the devices that are associated with an 802.11 WLAN</a:t>
            </a:r>
          </a:p>
          <a:p>
            <a:r>
              <a:rPr lang="en-US" dirty="0"/>
              <a:t>Three different WLAN service set configurations:</a:t>
            </a:r>
          </a:p>
          <a:p>
            <a:pPr lvl="1"/>
            <a:r>
              <a:rPr lang="en-US" dirty="0"/>
              <a:t>Basic service set</a:t>
            </a:r>
          </a:p>
          <a:p>
            <a:pPr lvl="1"/>
            <a:r>
              <a:rPr lang="en-US" dirty="0"/>
              <a:t>Extended service set</a:t>
            </a:r>
          </a:p>
          <a:p>
            <a:pPr lvl="1"/>
            <a:r>
              <a:rPr lang="en-US" dirty="0"/>
              <a:t>Independent basic service set</a:t>
            </a:r>
          </a:p>
        </p:txBody>
      </p:sp>
      <p:sp>
        <p:nvSpPr>
          <p:cNvPr id="5" name="Slide Number Placeholder 4"/>
          <p:cNvSpPr>
            <a:spLocks noGrp="1"/>
          </p:cNvSpPr>
          <p:nvPr>
            <p:ph type="sldNum" sz="quarter" idx="11"/>
          </p:nvPr>
        </p:nvSpPr>
        <p:spPr/>
        <p:txBody>
          <a:bodyPr/>
          <a:lstStyle/>
          <a:p>
            <a:fld id="{EB937EA7-40A8-4483-B544-A4D8CCC50233}" type="slidenum">
              <a:rPr lang="en-US" smtClean="0"/>
              <a:pPr/>
              <a:t>1</a:t>
            </a:fld>
            <a:endParaRPr lang="en-US" dirty="0"/>
          </a:p>
        </p:txBody>
      </p:sp>
    </p:spTree>
    <p:extLst>
      <p:ext uri="{BB962C8B-B14F-4D97-AF65-F5344CB8AC3E}">
        <p14:creationId xmlns:p14="http://schemas.microsoft.com/office/powerpoint/2010/main" val="402407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1757555-C137-4030-97DA-8A814FE97E3F}" type="slidenum">
              <a:rPr lang="en-US"/>
              <a:pPr/>
              <a:t>10</a:t>
            </a:fld>
            <a:endParaRPr lang="en-US" dirty="0"/>
          </a:p>
        </p:txBody>
      </p:sp>
      <p:sp>
        <p:nvSpPr>
          <p:cNvPr id="180226" name="Rectangle 2"/>
          <p:cNvSpPr>
            <a:spLocks noGrp="1" noChangeArrowheads="1"/>
          </p:cNvSpPr>
          <p:nvPr>
            <p:ph type="title"/>
          </p:nvPr>
        </p:nvSpPr>
        <p:spPr/>
        <p:txBody>
          <a:bodyPr/>
          <a:lstStyle/>
          <a:p>
            <a:r>
              <a:rPr lang="en-US" dirty="0"/>
              <a:t>Management Frames</a:t>
            </a:r>
          </a:p>
        </p:txBody>
      </p:sp>
      <p:sp>
        <p:nvSpPr>
          <p:cNvPr id="180227" name="Rectangle 3"/>
          <p:cNvSpPr>
            <a:spLocks noGrp="1" noChangeArrowheads="1"/>
          </p:cNvSpPr>
          <p:nvPr>
            <p:ph type="body" idx="1"/>
          </p:nvPr>
        </p:nvSpPr>
        <p:spPr/>
        <p:txBody>
          <a:bodyPr/>
          <a:lstStyle/>
          <a:p>
            <a:pPr>
              <a:lnSpc>
                <a:spcPct val="90000"/>
              </a:lnSpc>
            </a:pPr>
            <a:r>
              <a:rPr lang="en-US" dirty="0"/>
              <a:t>Types of management frames:</a:t>
            </a:r>
          </a:p>
          <a:p>
            <a:pPr lvl="1">
              <a:lnSpc>
                <a:spcPct val="90000"/>
              </a:lnSpc>
            </a:pPr>
            <a:r>
              <a:rPr lang="en-US" dirty="0"/>
              <a:t>Authentication frame</a:t>
            </a:r>
          </a:p>
          <a:p>
            <a:pPr lvl="1">
              <a:lnSpc>
                <a:spcPct val="90000"/>
              </a:lnSpc>
            </a:pPr>
            <a:r>
              <a:rPr lang="en-US" dirty="0"/>
              <a:t>Association request frame</a:t>
            </a:r>
          </a:p>
          <a:p>
            <a:pPr lvl="1">
              <a:lnSpc>
                <a:spcPct val="90000"/>
              </a:lnSpc>
            </a:pPr>
            <a:r>
              <a:rPr lang="en-US" dirty="0"/>
              <a:t>Association response frame</a:t>
            </a:r>
          </a:p>
          <a:p>
            <a:pPr lvl="1">
              <a:lnSpc>
                <a:spcPct val="90000"/>
              </a:lnSpc>
            </a:pPr>
            <a:r>
              <a:rPr lang="en-US" dirty="0"/>
              <a:t>Beacon frame</a:t>
            </a:r>
          </a:p>
          <a:p>
            <a:pPr lvl="1">
              <a:lnSpc>
                <a:spcPct val="90000"/>
              </a:lnSpc>
            </a:pPr>
            <a:r>
              <a:rPr lang="en-US" dirty="0"/>
              <a:t>Deauthentication frame</a:t>
            </a:r>
          </a:p>
          <a:p>
            <a:pPr lvl="1">
              <a:lnSpc>
                <a:spcPct val="90000"/>
              </a:lnSpc>
            </a:pPr>
            <a:r>
              <a:rPr lang="en-US" dirty="0"/>
              <a:t>Disassociation frame</a:t>
            </a:r>
          </a:p>
          <a:p>
            <a:pPr lvl="1">
              <a:lnSpc>
                <a:spcPct val="90000"/>
              </a:lnSpc>
            </a:pPr>
            <a:r>
              <a:rPr lang="en-US" dirty="0"/>
              <a:t>Probe request frame</a:t>
            </a:r>
          </a:p>
          <a:p>
            <a:pPr lvl="1">
              <a:lnSpc>
                <a:spcPct val="90000"/>
              </a:lnSpc>
            </a:pPr>
            <a:r>
              <a:rPr lang="en-US" dirty="0"/>
              <a:t>Probe response frame</a:t>
            </a:r>
          </a:p>
          <a:p>
            <a:pPr lvl="1">
              <a:lnSpc>
                <a:spcPct val="90000"/>
              </a:lnSpc>
            </a:pPr>
            <a:r>
              <a:rPr lang="en-US" dirty="0"/>
              <a:t>Reassociation request frame</a:t>
            </a:r>
          </a:p>
          <a:p>
            <a:pPr lvl="1">
              <a:lnSpc>
                <a:spcPct val="90000"/>
              </a:lnSpc>
            </a:pPr>
            <a:r>
              <a:rPr lang="en-US" dirty="0"/>
              <a:t>Reassociation response frame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68145EE8-9380-42E2-8A80-B37F8033EDF5}" type="slidenum">
              <a:rPr lang="en-US"/>
              <a:pPr/>
              <a:t>11</a:t>
            </a:fld>
            <a:endParaRPr lang="en-US" dirty="0"/>
          </a:p>
        </p:txBody>
      </p:sp>
      <p:sp>
        <p:nvSpPr>
          <p:cNvPr id="181250" name="Rectangle 2"/>
          <p:cNvSpPr>
            <a:spLocks noGrp="1" noChangeArrowheads="1"/>
          </p:cNvSpPr>
          <p:nvPr>
            <p:ph type="title"/>
          </p:nvPr>
        </p:nvSpPr>
        <p:spPr/>
        <p:txBody>
          <a:bodyPr/>
          <a:lstStyle/>
          <a:p>
            <a:r>
              <a:rPr lang="en-US" dirty="0"/>
              <a:t>Control Frames</a:t>
            </a:r>
          </a:p>
        </p:txBody>
      </p:sp>
      <p:sp>
        <p:nvSpPr>
          <p:cNvPr id="181251" name="Rectangle 3"/>
          <p:cNvSpPr>
            <a:spLocks noGrp="1" noChangeArrowheads="1"/>
          </p:cNvSpPr>
          <p:nvPr>
            <p:ph type="body" sz="half" idx="1"/>
          </p:nvPr>
        </p:nvSpPr>
        <p:spPr>
          <a:xfrm>
            <a:off x="533400" y="1676400"/>
            <a:ext cx="8153400" cy="914400"/>
          </a:xfrm>
        </p:spPr>
        <p:txBody>
          <a:bodyPr/>
          <a:lstStyle/>
          <a:p>
            <a:r>
              <a:rPr lang="en-US" b="1" dirty="0"/>
              <a:t>Control frames: </a:t>
            </a:r>
            <a:r>
              <a:rPr lang="en-US" dirty="0"/>
              <a:t>Provide assistance in delivering frames that contain data</a:t>
            </a:r>
          </a:p>
        </p:txBody>
      </p:sp>
      <p:pic>
        <p:nvPicPr>
          <p:cNvPr id="8194" name="Picture 2" descr="C:\Users\Julie\Documents\DropBox\InstructorManuals\CWNA\PPTs-new\fIGURES\Figure 6-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78"/>
          <a:stretch/>
        </p:blipFill>
        <p:spPr bwMode="auto">
          <a:xfrm>
            <a:off x="914401" y="2590800"/>
            <a:ext cx="67056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50AA6EBE-3969-4A7F-9174-BCAECF8E7205}" type="slidenum">
              <a:rPr lang="en-US"/>
              <a:pPr/>
              <a:t>12</a:t>
            </a:fld>
            <a:endParaRPr lang="en-US" dirty="0"/>
          </a:p>
        </p:txBody>
      </p:sp>
      <p:sp>
        <p:nvSpPr>
          <p:cNvPr id="182274" name="Rectangle 2"/>
          <p:cNvSpPr>
            <a:spLocks noGrp="1" noChangeArrowheads="1"/>
          </p:cNvSpPr>
          <p:nvPr>
            <p:ph type="title"/>
          </p:nvPr>
        </p:nvSpPr>
        <p:spPr/>
        <p:txBody>
          <a:bodyPr/>
          <a:lstStyle/>
          <a:p>
            <a:r>
              <a:rPr lang="en-US" dirty="0"/>
              <a:t>Data Frames</a:t>
            </a:r>
          </a:p>
        </p:txBody>
      </p:sp>
      <p:sp>
        <p:nvSpPr>
          <p:cNvPr id="182275" name="Rectangle 3"/>
          <p:cNvSpPr>
            <a:spLocks noGrp="1" noChangeArrowheads="1"/>
          </p:cNvSpPr>
          <p:nvPr>
            <p:ph type="body" sz="half" idx="1"/>
          </p:nvPr>
        </p:nvSpPr>
        <p:spPr>
          <a:xfrm>
            <a:off x="533400" y="1676400"/>
            <a:ext cx="8153400" cy="990600"/>
          </a:xfrm>
        </p:spPr>
        <p:txBody>
          <a:bodyPr/>
          <a:lstStyle/>
          <a:p>
            <a:r>
              <a:rPr lang="en-US" b="1" dirty="0"/>
              <a:t>Data frame:</a:t>
            </a:r>
            <a:r>
              <a:rPr lang="en-US" dirty="0"/>
              <a:t> Carries information to be transmitted to destination device</a:t>
            </a:r>
          </a:p>
        </p:txBody>
      </p:sp>
      <p:pic>
        <p:nvPicPr>
          <p:cNvPr id="9218" name="Picture 2" descr="C:\Users\Julie\Documents\DropBox\InstructorManuals\CWNA\PPTs-new\fIGURES\Figure 6-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98"/>
          <a:stretch/>
        </p:blipFill>
        <p:spPr bwMode="auto">
          <a:xfrm>
            <a:off x="378280" y="2971800"/>
            <a:ext cx="8077200" cy="1862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WLAN Operations</a:t>
            </a:r>
          </a:p>
        </p:txBody>
      </p:sp>
      <p:sp>
        <p:nvSpPr>
          <p:cNvPr id="3" name="Content Placeholder 2"/>
          <p:cNvSpPr>
            <a:spLocks noGrp="1"/>
          </p:cNvSpPr>
          <p:nvPr>
            <p:ph idx="1"/>
          </p:nvPr>
        </p:nvSpPr>
        <p:spPr/>
        <p:txBody>
          <a:bodyPr/>
          <a:lstStyle/>
          <a:p>
            <a:r>
              <a:rPr lang="en-US" dirty="0"/>
              <a:t>WLAN functions:</a:t>
            </a:r>
          </a:p>
          <a:p>
            <a:pPr lvl="1"/>
            <a:r>
              <a:rPr lang="en-US" dirty="0"/>
              <a:t>Discovering a WLAN</a:t>
            </a:r>
          </a:p>
          <a:p>
            <a:pPr lvl="1"/>
            <a:r>
              <a:rPr lang="en-US" dirty="0"/>
              <a:t>Joining the WLAN</a:t>
            </a:r>
          </a:p>
          <a:p>
            <a:pPr lvl="1"/>
            <a:r>
              <a:rPr lang="en-US" dirty="0"/>
              <a:t>Transmitting on a WLAN</a:t>
            </a:r>
          </a:p>
        </p:txBody>
      </p:sp>
      <p:sp>
        <p:nvSpPr>
          <p:cNvPr id="5" name="Slide Number Placeholder 4"/>
          <p:cNvSpPr>
            <a:spLocks noGrp="1"/>
          </p:cNvSpPr>
          <p:nvPr>
            <p:ph type="sldNum" sz="quarter" idx="11"/>
          </p:nvPr>
        </p:nvSpPr>
        <p:spPr/>
        <p:txBody>
          <a:bodyPr/>
          <a:lstStyle/>
          <a:p>
            <a:fld id="{EB937EA7-40A8-4483-B544-A4D8CCC50233}" type="slidenum">
              <a:rPr lang="en-US" smtClean="0"/>
              <a:pPr/>
              <a:t>13</a:t>
            </a:fld>
            <a:endParaRPr lang="en-US" dirty="0"/>
          </a:p>
        </p:txBody>
      </p:sp>
    </p:spTree>
    <p:extLst>
      <p:ext uri="{BB962C8B-B14F-4D97-AF65-F5344CB8AC3E}">
        <p14:creationId xmlns:p14="http://schemas.microsoft.com/office/powerpoint/2010/main" val="11794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BDB8F93-1C2D-4F59-B1C1-AAB1240685C6}" type="slidenum">
              <a:rPr lang="en-US"/>
              <a:pPr/>
              <a:t>14</a:t>
            </a:fld>
            <a:endParaRPr lang="en-US" dirty="0"/>
          </a:p>
        </p:txBody>
      </p:sp>
      <p:sp>
        <p:nvSpPr>
          <p:cNvPr id="183298" name="Rectangle 2"/>
          <p:cNvSpPr>
            <a:spLocks noGrp="1" noChangeArrowheads="1"/>
          </p:cNvSpPr>
          <p:nvPr>
            <p:ph type="title"/>
          </p:nvPr>
        </p:nvSpPr>
        <p:spPr/>
        <p:txBody>
          <a:bodyPr/>
          <a:lstStyle/>
          <a:p>
            <a:r>
              <a:rPr lang="en-US" dirty="0"/>
              <a:t>Discovering the WLAN</a:t>
            </a:r>
          </a:p>
        </p:txBody>
      </p:sp>
      <p:sp>
        <p:nvSpPr>
          <p:cNvPr id="183299" name="Rectangle 3"/>
          <p:cNvSpPr>
            <a:spLocks noGrp="1" noChangeArrowheads="1"/>
          </p:cNvSpPr>
          <p:nvPr>
            <p:ph type="body" idx="1"/>
          </p:nvPr>
        </p:nvSpPr>
        <p:spPr/>
        <p:txBody>
          <a:bodyPr/>
          <a:lstStyle/>
          <a:p>
            <a:r>
              <a:rPr lang="en-US" dirty="0"/>
              <a:t>At regular intervals, AP (infrastructure network) or wireless device (ad hoc network) sends a beacon frame </a:t>
            </a:r>
          </a:p>
          <a:p>
            <a:pPr lvl="1"/>
            <a:r>
              <a:rPr lang="en-US" dirty="0"/>
              <a:t>Announce presence </a:t>
            </a:r>
          </a:p>
          <a:p>
            <a:pPr lvl="1"/>
            <a:r>
              <a:rPr lang="en-US" dirty="0"/>
              <a:t>Provide info for other devices to join network</a:t>
            </a:r>
          </a:p>
          <a:p>
            <a:pPr lvl="1"/>
            <a:r>
              <a:rPr lang="en-US" dirty="0"/>
              <a:t>Process is known as </a:t>
            </a:r>
            <a:r>
              <a:rPr lang="en-US" b="1" dirty="0"/>
              <a:t>beaconing</a:t>
            </a:r>
          </a:p>
          <a:p>
            <a:r>
              <a:rPr lang="en-US" dirty="0"/>
              <a:t>Beacon frame format follows standard structure of a management frame</a:t>
            </a:r>
          </a:p>
          <a:p>
            <a:pPr lvl="1"/>
            <a:r>
              <a:rPr lang="en-US" dirty="0"/>
              <a:t>Destination address always set to all 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D307DB5-AE2E-4427-8946-5B4547A2D5AC}" type="slidenum">
              <a:rPr lang="en-US"/>
              <a:pPr/>
              <a:t>15</a:t>
            </a:fld>
            <a:endParaRPr lang="en-US" dirty="0"/>
          </a:p>
        </p:txBody>
      </p:sp>
      <p:sp>
        <p:nvSpPr>
          <p:cNvPr id="185346" name="Rectangle 2"/>
          <p:cNvSpPr>
            <a:spLocks noGrp="1" noChangeArrowheads="1"/>
          </p:cNvSpPr>
          <p:nvPr>
            <p:ph type="title"/>
          </p:nvPr>
        </p:nvSpPr>
        <p:spPr/>
        <p:txBody>
          <a:bodyPr/>
          <a:lstStyle/>
          <a:p>
            <a:r>
              <a:rPr lang="en-US" dirty="0"/>
              <a:t>Discovering the WLAN</a:t>
            </a:r>
          </a:p>
        </p:txBody>
      </p:sp>
      <p:sp>
        <p:nvSpPr>
          <p:cNvPr id="185347" name="Rectangle 3"/>
          <p:cNvSpPr>
            <a:spLocks noGrp="1" noChangeArrowheads="1"/>
          </p:cNvSpPr>
          <p:nvPr>
            <p:ph type="body" idx="1"/>
          </p:nvPr>
        </p:nvSpPr>
        <p:spPr/>
        <p:txBody>
          <a:bodyPr/>
          <a:lstStyle/>
          <a:p>
            <a:pPr>
              <a:lnSpc>
                <a:spcPct val="90000"/>
              </a:lnSpc>
            </a:pPr>
            <a:r>
              <a:rPr lang="en-US" dirty="0"/>
              <a:t>Beacon frame body contains following fields:</a:t>
            </a:r>
          </a:p>
          <a:p>
            <a:pPr lvl="1">
              <a:lnSpc>
                <a:spcPct val="90000"/>
              </a:lnSpc>
            </a:pPr>
            <a:r>
              <a:rPr lang="en-US" dirty="0"/>
              <a:t>Beacon interval</a:t>
            </a:r>
          </a:p>
          <a:p>
            <a:pPr lvl="1">
              <a:lnSpc>
                <a:spcPct val="90000"/>
              </a:lnSpc>
            </a:pPr>
            <a:r>
              <a:rPr lang="en-US" dirty="0"/>
              <a:t>Timestamp</a:t>
            </a:r>
          </a:p>
          <a:p>
            <a:pPr lvl="1">
              <a:lnSpc>
                <a:spcPct val="90000"/>
              </a:lnSpc>
            </a:pPr>
            <a:r>
              <a:rPr lang="en-US" dirty="0"/>
              <a:t>Service Set Identifier (SSID)</a:t>
            </a:r>
          </a:p>
          <a:p>
            <a:pPr lvl="1">
              <a:lnSpc>
                <a:spcPct val="90000"/>
              </a:lnSpc>
            </a:pPr>
            <a:r>
              <a:rPr lang="en-US" dirty="0"/>
              <a:t>Supported rates</a:t>
            </a:r>
          </a:p>
          <a:p>
            <a:pPr lvl="1">
              <a:lnSpc>
                <a:spcPct val="90000"/>
              </a:lnSpc>
            </a:pPr>
            <a:r>
              <a:rPr lang="en-US" dirty="0"/>
              <a:t>Parameter sets</a:t>
            </a:r>
          </a:p>
          <a:p>
            <a:pPr lvl="1">
              <a:lnSpc>
                <a:spcPct val="90000"/>
              </a:lnSpc>
            </a:pPr>
            <a:r>
              <a:rPr lang="en-US" dirty="0"/>
              <a:t>Capability information</a:t>
            </a:r>
          </a:p>
          <a:p>
            <a:pPr>
              <a:lnSpc>
                <a:spcPct val="90000"/>
              </a:lnSpc>
            </a:pPr>
            <a:r>
              <a:rPr lang="en-US" dirty="0"/>
              <a:t>In ad hoc networks, each wireless device assumes responsibility for beaconing</a:t>
            </a:r>
          </a:p>
          <a:p>
            <a:pPr>
              <a:lnSpc>
                <a:spcPct val="90000"/>
              </a:lnSpc>
            </a:pPr>
            <a:r>
              <a:rPr lang="en-US" dirty="0"/>
              <a:t>In infrastructure networks beacon interval normally 100 ms, but can be modified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E689C3C-4539-42F6-BBDE-61170CB937F5}" type="slidenum">
              <a:rPr lang="en-US"/>
              <a:pPr/>
              <a:t>16</a:t>
            </a:fld>
            <a:endParaRPr lang="en-US" dirty="0"/>
          </a:p>
        </p:txBody>
      </p:sp>
      <p:sp>
        <p:nvSpPr>
          <p:cNvPr id="186370" name="Rectangle 2"/>
          <p:cNvSpPr>
            <a:spLocks noGrp="1" noChangeArrowheads="1"/>
          </p:cNvSpPr>
          <p:nvPr>
            <p:ph type="title"/>
          </p:nvPr>
        </p:nvSpPr>
        <p:spPr/>
        <p:txBody>
          <a:bodyPr/>
          <a:lstStyle/>
          <a:p>
            <a:r>
              <a:rPr lang="en-US" dirty="0"/>
              <a:t>Discovering the WLAN</a:t>
            </a:r>
          </a:p>
        </p:txBody>
      </p:sp>
      <p:sp>
        <p:nvSpPr>
          <p:cNvPr id="186371" name="Rectangle 3"/>
          <p:cNvSpPr>
            <a:spLocks noGrp="1" noChangeArrowheads="1"/>
          </p:cNvSpPr>
          <p:nvPr>
            <p:ph type="body" idx="1"/>
          </p:nvPr>
        </p:nvSpPr>
        <p:spPr/>
        <p:txBody>
          <a:bodyPr/>
          <a:lstStyle/>
          <a:p>
            <a:r>
              <a:rPr lang="en-US" dirty="0"/>
              <a:t>Receiving wireless device must be looking for beacon frames</a:t>
            </a:r>
          </a:p>
          <a:p>
            <a:r>
              <a:rPr lang="en-US" b="1" dirty="0"/>
              <a:t>Passive scanning: </a:t>
            </a:r>
            <a:r>
              <a:rPr lang="en-US" dirty="0"/>
              <a:t>Wireless device simply listens for beacon frame</a:t>
            </a:r>
          </a:p>
          <a:p>
            <a:pPr lvl="1"/>
            <a:r>
              <a:rPr lang="en-US" dirty="0"/>
              <a:t>Typically, on each available channel for set period</a:t>
            </a:r>
          </a:p>
          <a:p>
            <a:r>
              <a:rPr lang="en-US" b="1" dirty="0"/>
              <a:t>Active scanning: </a:t>
            </a:r>
            <a:r>
              <a:rPr lang="en-US" dirty="0"/>
              <a:t>Wireless device first sends out a management probe request frame on each available channel </a:t>
            </a:r>
          </a:p>
          <a:p>
            <a:pPr lvl="1"/>
            <a:r>
              <a:rPr lang="en-US" dirty="0"/>
              <a:t>Then waits for probe response frame from all available APs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FD3A-BE56-1472-6F7B-8DBFED1A790A}"/>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FF3713DA-594B-FC13-491C-12CFFC84D164}"/>
              </a:ext>
            </a:extLst>
          </p:cNvPr>
          <p:cNvPicPr>
            <a:picLocks noGrp="1" noChangeAspect="1"/>
          </p:cNvPicPr>
          <p:nvPr>
            <p:ph idx="1"/>
          </p:nvPr>
        </p:nvPicPr>
        <p:blipFill>
          <a:blip r:embed="rId2"/>
          <a:stretch>
            <a:fillRect/>
          </a:stretch>
        </p:blipFill>
        <p:spPr>
          <a:xfrm>
            <a:off x="747335" y="381000"/>
            <a:ext cx="6856956" cy="5410200"/>
          </a:xfrm>
        </p:spPr>
      </p:pic>
      <p:sp>
        <p:nvSpPr>
          <p:cNvPr id="4" name="Footer Placeholder 3">
            <a:extLst>
              <a:ext uri="{FF2B5EF4-FFF2-40B4-BE49-F238E27FC236}">
                <a16:creationId xmlns:a16="http://schemas.microsoft.com/office/drawing/2014/main" id="{A26C85CA-7500-8F20-CB75-7C3182198441}"/>
              </a:ext>
            </a:extLst>
          </p:cNvPr>
          <p:cNvSpPr>
            <a:spLocks noGrp="1"/>
          </p:cNvSpPr>
          <p:nvPr>
            <p:ph type="ftr" sz="quarter" idx="10"/>
          </p:nvPr>
        </p:nvSpPr>
        <p:spPr>
          <a:xfrm>
            <a:off x="2133600" y="5867400"/>
            <a:ext cx="3962400" cy="381000"/>
          </a:xfrm>
        </p:spPr>
        <p:txBody>
          <a:bodyPr/>
          <a:lstStyle/>
          <a:p>
            <a:pPr algn="ctr"/>
            <a:r>
              <a:rPr lang="en-US" dirty="0"/>
              <a:t>Passive Scanning</a:t>
            </a:r>
          </a:p>
        </p:txBody>
      </p:sp>
      <p:sp>
        <p:nvSpPr>
          <p:cNvPr id="5" name="Slide Number Placeholder 4">
            <a:extLst>
              <a:ext uri="{FF2B5EF4-FFF2-40B4-BE49-F238E27FC236}">
                <a16:creationId xmlns:a16="http://schemas.microsoft.com/office/drawing/2014/main" id="{454646E1-77D3-EE59-E781-D8B5C509B99D}"/>
              </a:ext>
            </a:extLst>
          </p:cNvPr>
          <p:cNvSpPr>
            <a:spLocks noGrp="1"/>
          </p:cNvSpPr>
          <p:nvPr>
            <p:ph type="sldNum" sz="quarter" idx="11"/>
          </p:nvPr>
        </p:nvSpPr>
        <p:spPr/>
        <p:txBody>
          <a:bodyPr/>
          <a:lstStyle/>
          <a:p>
            <a:fld id="{EB937EA7-40A8-4483-B544-A4D8CCC50233}" type="slidenum">
              <a:rPr lang="en-US" smtClean="0"/>
              <a:pPr/>
              <a:t>17</a:t>
            </a:fld>
            <a:endParaRPr lang="en-US" dirty="0"/>
          </a:p>
        </p:txBody>
      </p:sp>
    </p:spTree>
    <p:extLst>
      <p:ext uri="{BB962C8B-B14F-4D97-AF65-F5344CB8AC3E}">
        <p14:creationId xmlns:p14="http://schemas.microsoft.com/office/powerpoint/2010/main" val="174100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9261FAD8-04E8-44E2-B903-43E0F594DA5D}" type="slidenum">
              <a:rPr lang="en-US"/>
              <a:pPr/>
              <a:t>18</a:t>
            </a:fld>
            <a:endParaRPr lang="en-US" dirty="0"/>
          </a:p>
        </p:txBody>
      </p:sp>
      <p:sp>
        <p:nvSpPr>
          <p:cNvPr id="187396" name="Rectangle 4"/>
          <p:cNvSpPr>
            <a:spLocks noChangeArrowheads="1"/>
          </p:cNvSpPr>
          <p:nvPr/>
        </p:nvSpPr>
        <p:spPr bwMode="auto">
          <a:xfrm>
            <a:off x="457200" y="5791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Active scanning</a:t>
            </a:r>
          </a:p>
        </p:txBody>
      </p:sp>
      <p:pic>
        <p:nvPicPr>
          <p:cNvPr id="10242" name="Picture 2" descr="C:\Users\Julie\Documents\DropBox\InstructorManuals\CWNA\PPTs-new\fIGURES\Figure 6-14.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5480"/>
          <a:stretch/>
        </p:blipFill>
        <p:spPr bwMode="auto">
          <a:xfrm>
            <a:off x="1828800" y="1066800"/>
            <a:ext cx="4572000" cy="4059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B5E8A98-851D-4111-BD7A-971B369CA460}" type="slidenum">
              <a:rPr lang="en-US"/>
              <a:pPr/>
              <a:t>19</a:t>
            </a:fld>
            <a:endParaRPr lang="en-US" dirty="0"/>
          </a:p>
        </p:txBody>
      </p:sp>
      <p:sp>
        <p:nvSpPr>
          <p:cNvPr id="188418" name="Rectangle 2"/>
          <p:cNvSpPr>
            <a:spLocks noGrp="1" noChangeArrowheads="1"/>
          </p:cNvSpPr>
          <p:nvPr>
            <p:ph type="title"/>
          </p:nvPr>
        </p:nvSpPr>
        <p:spPr/>
        <p:txBody>
          <a:bodyPr/>
          <a:lstStyle/>
          <a:p>
            <a:r>
              <a:rPr lang="en-US" dirty="0"/>
              <a:t>Joining the WLAN</a:t>
            </a:r>
          </a:p>
        </p:txBody>
      </p:sp>
      <p:sp>
        <p:nvSpPr>
          <p:cNvPr id="188419" name="Rectangle 3"/>
          <p:cNvSpPr>
            <a:spLocks noGrp="1" noChangeArrowheads="1"/>
          </p:cNvSpPr>
          <p:nvPr>
            <p:ph type="body" idx="1"/>
          </p:nvPr>
        </p:nvSpPr>
        <p:spPr/>
        <p:txBody>
          <a:bodyPr/>
          <a:lstStyle/>
          <a:p>
            <a:r>
              <a:rPr lang="en-US" dirty="0"/>
              <a:t>Unlike standard wired LANS, </a:t>
            </a:r>
            <a:r>
              <a:rPr lang="en-US" b="1" dirty="0"/>
              <a:t>authentication</a:t>
            </a:r>
            <a:r>
              <a:rPr lang="en-US" dirty="0"/>
              <a:t> performed </a:t>
            </a:r>
            <a:r>
              <a:rPr lang="en-US" i="1" dirty="0"/>
              <a:t>before </a:t>
            </a:r>
            <a:r>
              <a:rPr lang="en-US" dirty="0"/>
              <a:t>user connected to network</a:t>
            </a:r>
          </a:p>
          <a:p>
            <a:pPr lvl="1"/>
            <a:r>
              <a:rPr lang="en-US" dirty="0"/>
              <a:t>Authentication of the </a:t>
            </a:r>
            <a:r>
              <a:rPr lang="en-US" i="1" dirty="0"/>
              <a:t>wireless device, </a:t>
            </a:r>
            <a:r>
              <a:rPr lang="en-US" dirty="0"/>
              <a:t>not the user</a:t>
            </a:r>
          </a:p>
          <a:p>
            <a:r>
              <a:rPr lang="en-US" b="1" dirty="0"/>
              <a:t>IEEE 802.11 authentication:</a:t>
            </a:r>
            <a:r>
              <a:rPr lang="en-US" dirty="0"/>
              <a:t> Process in which AP accepts a wireless device</a:t>
            </a:r>
          </a:p>
          <a:p>
            <a:r>
              <a:rPr lang="en-US" b="1" dirty="0"/>
              <a:t>Open system authentication: </a:t>
            </a:r>
            <a:r>
              <a:rPr lang="en-US" dirty="0"/>
              <a:t>device sends an association request frame to an AP</a:t>
            </a:r>
          </a:p>
          <a:p>
            <a:pPr lvl="1"/>
            <a:r>
              <a:rPr lang="en-US" dirty="0"/>
              <a:t>AP responds with an association response frame</a:t>
            </a:r>
          </a:p>
          <a:p>
            <a:pPr lvl="1"/>
            <a:r>
              <a:rPr lang="en-US" dirty="0"/>
              <a:t>Virtually a “handshake” between the AP and device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CWNA Guide to Wireless LANs, Third Edition</a:t>
            </a:r>
          </a:p>
        </p:txBody>
      </p:sp>
      <p:sp>
        <p:nvSpPr>
          <p:cNvPr id="5" name="Slide Number Placeholder 4"/>
          <p:cNvSpPr>
            <a:spLocks noGrp="1"/>
          </p:cNvSpPr>
          <p:nvPr>
            <p:ph type="sldNum" sz="quarter" idx="11"/>
          </p:nvPr>
        </p:nvSpPr>
        <p:spPr/>
        <p:txBody>
          <a:bodyPr/>
          <a:lstStyle/>
          <a:p>
            <a:fld id="{47E8E21B-AECB-415B-8D92-C46777687EC9}" type="slidenum">
              <a:rPr lang="en-US"/>
              <a:pPr/>
              <a:t>2</a:t>
            </a:fld>
            <a:endParaRPr lang="en-US" dirty="0"/>
          </a:p>
        </p:txBody>
      </p:sp>
      <p:sp>
        <p:nvSpPr>
          <p:cNvPr id="169986" name="Rectangle 2"/>
          <p:cNvSpPr>
            <a:spLocks noGrp="1" noChangeArrowheads="1"/>
          </p:cNvSpPr>
          <p:nvPr>
            <p:ph type="title"/>
          </p:nvPr>
        </p:nvSpPr>
        <p:spPr/>
        <p:txBody>
          <a:bodyPr/>
          <a:lstStyle/>
          <a:p>
            <a:r>
              <a:rPr lang="en-US" dirty="0"/>
              <a:t>Basic Service Set</a:t>
            </a:r>
          </a:p>
        </p:txBody>
      </p:sp>
      <p:sp>
        <p:nvSpPr>
          <p:cNvPr id="169987" name="Rectangle 3"/>
          <p:cNvSpPr>
            <a:spLocks noGrp="1" noChangeArrowheads="1"/>
          </p:cNvSpPr>
          <p:nvPr>
            <p:ph type="body" idx="1"/>
          </p:nvPr>
        </p:nvSpPr>
        <p:spPr/>
        <p:txBody>
          <a:bodyPr/>
          <a:lstStyle/>
          <a:p>
            <a:pPr>
              <a:lnSpc>
                <a:spcPct val="90000"/>
              </a:lnSpc>
            </a:pPr>
            <a:r>
              <a:rPr lang="en-US" b="1" dirty="0"/>
              <a:t>Basic Service Set (BSS): </a:t>
            </a:r>
            <a:r>
              <a:rPr lang="en-US" dirty="0"/>
              <a:t>Group of wireless devices served by single AP</a:t>
            </a:r>
          </a:p>
          <a:p>
            <a:pPr lvl="1">
              <a:lnSpc>
                <a:spcPct val="90000"/>
              </a:lnSpc>
            </a:pPr>
            <a:r>
              <a:rPr lang="en-US" b="1" dirty="0"/>
              <a:t>Basic Service Set Identifier (BSSID) </a:t>
            </a:r>
          </a:p>
          <a:p>
            <a:pPr lvl="2">
              <a:lnSpc>
                <a:spcPct val="90000"/>
              </a:lnSpc>
            </a:pPr>
            <a:r>
              <a:rPr lang="en-US" dirty="0"/>
              <a:t>Media access control (MAC) address of the AP</a:t>
            </a:r>
          </a:p>
          <a:p>
            <a:pPr lvl="2">
              <a:lnSpc>
                <a:spcPct val="90000"/>
              </a:lnSpc>
            </a:pPr>
            <a:endParaRPr lang="en-US" dirty="0"/>
          </a:p>
          <a:p>
            <a:pPr lvl="2">
              <a:lnSpc>
                <a:spcPct val="90000"/>
              </a:lnSpc>
            </a:pPr>
            <a:endParaRPr lang="en-US" dirty="0"/>
          </a:p>
          <a:p>
            <a:pPr lvl="2">
              <a:lnSpc>
                <a:spcPct val="90000"/>
              </a:lnSpc>
            </a:pPr>
            <a:endParaRPr lang="en-US" dirty="0"/>
          </a:p>
          <a:p>
            <a:pPr>
              <a:lnSpc>
                <a:spcPct val="90000"/>
              </a:lnSpc>
            </a:pPr>
            <a:r>
              <a:rPr lang="en-US" dirty="0"/>
              <a:t>BSS must be assigned unique identifier </a:t>
            </a:r>
          </a:p>
          <a:p>
            <a:pPr lvl="1">
              <a:lnSpc>
                <a:spcPct val="90000"/>
              </a:lnSpc>
            </a:pPr>
            <a:r>
              <a:rPr lang="en-US" b="1" dirty="0"/>
              <a:t>Service Set Identifier (SSID)</a:t>
            </a:r>
            <a:endParaRPr lang="en-US" dirty="0"/>
          </a:p>
          <a:p>
            <a:pPr lvl="2">
              <a:lnSpc>
                <a:spcPct val="90000"/>
              </a:lnSpc>
            </a:pPr>
            <a:r>
              <a:rPr lang="en-US" dirty="0"/>
              <a:t>Serves as “network name” for BSS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0B1D-209A-4A00-8B7E-A43C807044AE}"/>
              </a:ext>
            </a:extLst>
          </p:cNvPr>
          <p:cNvSpPr>
            <a:spLocks noGrp="1"/>
          </p:cNvSpPr>
          <p:nvPr>
            <p:ph type="title"/>
          </p:nvPr>
        </p:nvSpPr>
        <p:spPr/>
        <p:txBody>
          <a:bodyPr/>
          <a:lstStyle/>
          <a:p>
            <a:r>
              <a:rPr lang="en-US" dirty="0"/>
              <a:t>Overview of WLAN Access</a:t>
            </a:r>
          </a:p>
        </p:txBody>
      </p:sp>
      <p:sp>
        <p:nvSpPr>
          <p:cNvPr id="3" name="Content Placeholder 2">
            <a:extLst>
              <a:ext uri="{FF2B5EF4-FFF2-40B4-BE49-F238E27FC236}">
                <a16:creationId xmlns:a16="http://schemas.microsoft.com/office/drawing/2014/main" id="{711F9A48-DAE0-4D87-8FB9-06BB7A674EA5}"/>
              </a:ext>
            </a:extLst>
          </p:cNvPr>
          <p:cNvSpPr>
            <a:spLocks noGrp="1"/>
          </p:cNvSpPr>
          <p:nvPr>
            <p:ph idx="1"/>
          </p:nvPr>
        </p:nvSpPr>
        <p:spPr>
          <a:xfrm>
            <a:off x="628651" y="2226469"/>
            <a:ext cx="4107473" cy="3263504"/>
          </a:xfrm>
        </p:spPr>
        <p:txBody>
          <a:bodyPr>
            <a:normAutofit fontScale="85000" lnSpcReduction="20000"/>
          </a:bodyPr>
          <a:lstStyle/>
          <a:p>
            <a:r>
              <a:rPr lang="en-US" dirty="0"/>
              <a:t>The process of joining a Wi-Fi network is as follows:</a:t>
            </a:r>
          </a:p>
          <a:p>
            <a:pPr lvl="1"/>
            <a:r>
              <a:rPr lang="en-US" dirty="0"/>
              <a:t>The STA initiates the process by sending an association request to the AP. </a:t>
            </a:r>
          </a:p>
          <a:p>
            <a:pPr lvl="1"/>
            <a:r>
              <a:rPr lang="en-US" dirty="0"/>
              <a:t>The AP then runs an authentication process. An association response is sent back to the STA if the authentication is successful.</a:t>
            </a:r>
          </a:p>
        </p:txBody>
      </p:sp>
      <p:sp>
        <p:nvSpPr>
          <p:cNvPr id="4" name="Slide Number Placeholder 3">
            <a:extLst>
              <a:ext uri="{FF2B5EF4-FFF2-40B4-BE49-F238E27FC236}">
                <a16:creationId xmlns:a16="http://schemas.microsoft.com/office/drawing/2014/main" id="{8433A823-4CE6-46AF-9619-78CE98EF0B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20</a:t>
            </a:fld>
            <a:endParaRPr lang="en-US"/>
          </a:p>
        </p:txBody>
      </p:sp>
      <p:pic>
        <p:nvPicPr>
          <p:cNvPr id="8" name="Picture 7">
            <a:extLst>
              <a:ext uri="{FF2B5EF4-FFF2-40B4-BE49-F238E27FC236}">
                <a16:creationId xmlns:a16="http://schemas.microsoft.com/office/drawing/2014/main" id="{267BEA78-3E34-4BD1-915D-2AB2865E9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74132"/>
            <a:ext cx="4437451" cy="3615840"/>
          </a:xfrm>
          <a:prstGeom prst="rect">
            <a:avLst/>
          </a:prstGeom>
        </p:spPr>
      </p:pic>
    </p:spTree>
    <p:extLst>
      <p:ext uri="{BB962C8B-B14F-4D97-AF65-F5344CB8AC3E}">
        <p14:creationId xmlns:p14="http://schemas.microsoft.com/office/powerpoint/2010/main" val="252758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C05D55E-99E9-4878-9864-DFA524739E44}" type="slidenum">
              <a:rPr lang="en-US"/>
              <a:pPr/>
              <a:t>21</a:t>
            </a:fld>
            <a:endParaRPr lang="en-US" dirty="0"/>
          </a:p>
        </p:txBody>
      </p:sp>
      <p:sp>
        <p:nvSpPr>
          <p:cNvPr id="189444" name="Rectangle 4"/>
          <p:cNvSpPr>
            <a:spLocks noChangeArrowheads="1"/>
          </p:cNvSpPr>
          <p:nvPr/>
        </p:nvSpPr>
        <p:spPr bwMode="auto">
          <a:xfrm>
            <a:off x="457200" y="5791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Open system authentication</a:t>
            </a:r>
          </a:p>
        </p:txBody>
      </p:sp>
      <p:pic>
        <p:nvPicPr>
          <p:cNvPr id="11266" name="Picture 2" descr="C:\Users\Julie\Documents\DropBox\InstructorManuals\CWNA\PPTs-new\fIGURES\Figure 6-15.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7193"/>
          <a:stretch/>
        </p:blipFill>
        <p:spPr bwMode="auto">
          <a:xfrm>
            <a:off x="2168866" y="1295400"/>
            <a:ext cx="4460534"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the WLAN</a:t>
            </a:r>
          </a:p>
        </p:txBody>
      </p:sp>
      <p:sp>
        <p:nvSpPr>
          <p:cNvPr id="3" name="Content Placeholder 2"/>
          <p:cNvSpPr>
            <a:spLocks noGrp="1"/>
          </p:cNvSpPr>
          <p:nvPr>
            <p:ph idx="1"/>
          </p:nvPr>
        </p:nvSpPr>
        <p:spPr/>
        <p:txBody>
          <a:bodyPr/>
          <a:lstStyle/>
          <a:p>
            <a:r>
              <a:rPr lang="en-US" b="1" dirty="0"/>
              <a:t>Shared key authentication: </a:t>
            </a:r>
            <a:r>
              <a:rPr lang="en-US" dirty="0"/>
              <a:t>process of a station encrypting text in order to be accepted into the WLAN</a:t>
            </a:r>
          </a:p>
          <a:p>
            <a:pPr lvl="1"/>
            <a:r>
              <a:rPr lang="en-US" dirty="0"/>
              <a:t>Utilizes </a:t>
            </a:r>
            <a:r>
              <a:rPr lang="en-US" b="1" dirty="0"/>
              <a:t>challenge text</a:t>
            </a:r>
            <a:r>
              <a:rPr lang="en-US" dirty="0"/>
              <a:t> </a:t>
            </a:r>
          </a:p>
          <a:p>
            <a:pPr lvl="2"/>
            <a:r>
              <a:rPr lang="en-US" dirty="0"/>
              <a:t>Station encrypts text with a shared key value and send to AP</a:t>
            </a:r>
          </a:p>
          <a:p>
            <a:pPr lvl="2"/>
            <a:r>
              <a:rPr lang="en-US" dirty="0"/>
              <a:t>AP decrypts text and compares with its own key value to see if it matches</a:t>
            </a:r>
          </a:p>
          <a:p>
            <a:endParaRPr lang="en-US" dirty="0"/>
          </a:p>
        </p:txBody>
      </p:sp>
      <p:sp>
        <p:nvSpPr>
          <p:cNvPr id="5" name="Slide Number Placeholder 4"/>
          <p:cNvSpPr>
            <a:spLocks noGrp="1"/>
          </p:cNvSpPr>
          <p:nvPr>
            <p:ph type="sldNum" sz="quarter" idx="11"/>
          </p:nvPr>
        </p:nvSpPr>
        <p:spPr/>
        <p:txBody>
          <a:bodyPr/>
          <a:lstStyle/>
          <a:p>
            <a:fld id="{EB937EA7-40A8-4483-B544-A4D8CCC50233}" type="slidenum">
              <a:rPr lang="en-US" smtClean="0"/>
              <a:pPr/>
              <a:t>22</a:t>
            </a:fld>
            <a:endParaRPr lang="en-US" dirty="0"/>
          </a:p>
        </p:txBody>
      </p:sp>
    </p:spTree>
    <p:extLst>
      <p:ext uri="{BB962C8B-B14F-4D97-AF65-F5344CB8AC3E}">
        <p14:creationId xmlns:p14="http://schemas.microsoft.com/office/powerpoint/2010/main" val="298944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2E8E3902-BCC4-481A-B25A-6C349584F179}" type="slidenum">
              <a:rPr lang="en-US"/>
              <a:pPr/>
              <a:t>23</a:t>
            </a:fld>
            <a:endParaRPr lang="en-US" dirty="0"/>
          </a:p>
        </p:txBody>
      </p:sp>
      <p:sp>
        <p:nvSpPr>
          <p:cNvPr id="191492" name="Rectangle 4"/>
          <p:cNvSpPr>
            <a:spLocks noChangeArrowheads="1"/>
          </p:cNvSpPr>
          <p:nvPr/>
        </p:nvSpPr>
        <p:spPr bwMode="auto">
          <a:xfrm>
            <a:off x="457200" y="59436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Shared key authentication</a:t>
            </a:r>
          </a:p>
        </p:txBody>
      </p:sp>
      <p:pic>
        <p:nvPicPr>
          <p:cNvPr id="12290" name="Picture 2" descr="C:\Users\Julie\Documents\DropBox\InstructorManuals\CWNA\PPTs-new\fIGURES\Figure 6-1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476"/>
          <a:stretch/>
        </p:blipFill>
        <p:spPr bwMode="auto">
          <a:xfrm>
            <a:off x="1523999" y="1371600"/>
            <a:ext cx="5791201"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AC61-F49B-468A-8BA9-B005AC3842CC}"/>
              </a:ext>
            </a:extLst>
          </p:cNvPr>
          <p:cNvSpPr>
            <a:spLocks noGrp="1"/>
          </p:cNvSpPr>
          <p:nvPr>
            <p:ph type="title"/>
          </p:nvPr>
        </p:nvSpPr>
        <p:spPr>
          <a:xfrm>
            <a:off x="628650" y="1131094"/>
            <a:ext cx="2993680" cy="994172"/>
          </a:xfrm>
        </p:spPr>
        <p:txBody>
          <a:bodyPr/>
          <a:lstStyle/>
          <a:p>
            <a:r>
              <a:rPr lang="en-US" dirty="0"/>
              <a:t>Evolution of WLAN Security</a:t>
            </a:r>
          </a:p>
        </p:txBody>
      </p:sp>
      <p:pic>
        <p:nvPicPr>
          <p:cNvPr id="6" name="Content Placeholder 5">
            <a:extLst>
              <a:ext uri="{FF2B5EF4-FFF2-40B4-BE49-F238E27FC236}">
                <a16:creationId xmlns:a16="http://schemas.microsoft.com/office/drawing/2014/main" id="{DC765A6B-77B6-4768-80A1-CC784F47B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371600"/>
            <a:ext cx="5122985" cy="4321447"/>
          </a:xfrm>
        </p:spPr>
      </p:pic>
      <p:sp>
        <p:nvSpPr>
          <p:cNvPr id="4" name="Slide Number Placeholder 3">
            <a:extLst>
              <a:ext uri="{FF2B5EF4-FFF2-40B4-BE49-F238E27FC236}">
                <a16:creationId xmlns:a16="http://schemas.microsoft.com/office/drawing/2014/main" id="{3B5994CF-9D18-4E28-9525-7239A85A2D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24</a:t>
            </a:fld>
            <a:endParaRPr lang="en-US"/>
          </a:p>
        </p:txBody>
      </p:sp>
    </p:spTree>
    <p:extLst>
      <p:ext uri="{BB962C8B-B14F-4D97-AF65-F5344CB8AC3E}">
        <p14:creationId xmlns:p14="http://schemas.microsoft.com/office/powerpoint/2010/main" val="2854173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691A-B031-4A69-A2A8-B9A22707BCA6}"/>
              </a:ext>
            </a:extLst>
          </p:cNvPr>
          <p:cNvSpPr>
            <a:spLocks noGrp="1"/>
          </p:cNvSpPr>
          <p:nvPr>
            <p:ph type="title"/>
          </p:nvPr>
        </p:nvSpPr>
        <p:spPr/>
        <p:txBody>
          <a:bodyPr/>
          <a:lstStyle/>
          <a:p>
            <a:r>
              <a:rPr lang="en-US" dirty="0"/>
              <a:t>Wired Equivalent Privacy</a:t>
            </a:r>
          </a:p>
        </p:txBody>
      </p:sp>
      <p:sp>
        <p:nvSpPr>
          <p:cNvPr id="3" name="Content Placeholder 2">
            <a:extLst>
              <a:ext uri="{FF2B5EF4-FFF2-40B4-BE49-F238E27FC236}">
                <a16:creationId xmlns:a16="http://schemas.microsoft.com/office/drawing/2014/main" id="{17E81AD1-3C42-40AF-A0A5-F4821EAAE4AA}"/>
              </a:ext>
            </a:extLst>
          </p:cNvPr>
          <p:cNvSpPr>
            <a:spLocks noGrp="1"/>
          </p:cNvSpPr>
          <p:nvPr>
            <p:ph idx="1"/>
          </p:nvPr>
        </p:nvSpPr>
        <p:spPr/>
        <p:txBody>
          <a:bodyPr>
            <a:normAutofit fontScale="92500"/>
          </a:bodyPr>
          <a:lstStyle/>
          <a:p>
            <a:pPr>
              <a:lnSpc>
                <a:spcPct val="100000"/>
              </a:lnSpc>
            </a:pPr>
            <a:r>
              <a:rPr lang="en-US" dirty="0"/>
              <a:t>WEP is a set of security schemes introduced as part of the original IEEE 802.11 wireless networking standard in September 1998. </a:t>
            </a:r>
          </a:p>
          <a:p>
            <a:pPr>
              <a:lnSpc>
                <a:spcPct val="100000"/>
              </a:lnSpc>
            </a:pPr>
            <a:r>
              <a:rPr lang="en-US" dirty="0"/>
              <a:t>WEP was intended to protect wireless confidentiality comparable with that of a traditional wired network. </a:t>
            </a:r>
          </a:p>
          <a:p>
            <a:pPr>
              <a:lnSpc>
                <a:spcPct val="100000"/>
              </a:lnSpc>
            </a:pPr>
            <a:r>
              <a:rPr lang="en-US" dirty="0"/>
              <a:t>It is also intended to achieve some other security goals such as access control and data integrity. </a:t>
            </a:r>
          </a:p>
          <a:p>
            <a:pPr>
              <a:lnSpc>
                <a:spcPct val="100000"/>
              </a:lnSpc>
            </a:pPr>
            <a:r>
              <a:rPr lang="en-US" dirty="0"/>
              <a:t>Although WEP has serious flaws and thus all the security goals are failed, it still shares some of the major design of more advanced security schemes, especially its successor, the WPA.</a:t>
            </a:r>
          </a:p>
        </p:txBody>
      </p:sp>
      <p:sp>
        <p:nvSpPr>
          <p:cNvPr id="4" name="Slide Number Placeholder 3">
            <a:extLst>
              <a:ext uri="{FF2B5EF4-FFF2-40B4-BE49-F238E27FC236}">
                <a16:creationId xmlns:a16="http://schemas.microsoft.com/office/drawing/2014/main" id="{4C114456-E8B6-45E8-AB33-0F8815EAF9F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25</a:t>
            </a:fld>
            <a:endParaRPr lang="en-US"/>
          </a:p>
        </p:txBody>
      </p:sp>
    </p:spTree>
    <p:extLst>
      <p:ext uri="{BB962C8B-B14F-4D97-AF65-F5344CB8AC3E}">
        <p14:creationId xmlns:p14="http://schemas.microsoft.com/office/powerpoint/2010/main" val="64238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7429-2AA3-444D-901F-D2EFBAAC83D2}"/>
              </a:ext>
            </a:extLst>
          </p:cNvPr>
          <p:cNvSpPr>
            <a:spLocks noGrp="1"/>
          </p:cNvSpPr>
          <p:nvPr>
            <p:ph type="title"/>
          </p:nvPr>
        </p:nvSpPr>
        <p:spPr/>
        <p:txBody>
          <a:bodyPr/>
          <a:lstStyle/>
          <a:p>
            <a:r>
              <a:rPr lang="en-US" dirty="0"/>
              <a:t>WEP Access Control</a:t>
            </a:r>
          </a:p>
        </p:txBody>
      </p:sp>
      <p:sp>
        <p:nvSpPr>
          <p:cNvPr id="3" name="Content Placeholder 2">
            <a:extLst>
              <a:ext uri="{FF2B5EF4-FFF2-40B4-BE49-F238E27FC236}">
                <a16:creationId xmlns:a16="http://schemas.microsoft.com/office/drawing/2014/main" id="{C6F04381-70FF-4361-9C26-63F03B5F002D}"/>
              </a:ext>
            </a:extLst>
          </p:cNvPr>
          <p:cNvSpPr>
            <a:spLocks noGrp="1"/>
          </p:cNvSpPr>
          <p:nvPr>
            <p:ph idx="1"/>
          </p:nvPr>
        </p:nvSpPr>
        <p:spPr/>
        <p:txBody>
          <a:bodyPr/>
          <a:lstStyle/>
          <a:p>
            <a:r>
              <a:rPr lang="en-US" dirty="0"/>
              <a:t>WEP provides access control or authentication to WLAN. </a:t>
            </a:r>
          </a:p>
          <a:p>
            <a:r>
              <a:rPr lang="en-US" dirty="0"/>
              <a:t>It requires an STA to be authenticated by the AP before association. The authentication process is</a:t>
            </a:r>
          </a:p>
          <a:p>
            <a:r>
              <a:rPr lang="en-US" dirty="0"/>
              <a:t>based on a simple challenge–response protocol.</a:t>
            </a:r>
          </a:p>
        </p:txBody>
      </p:sp>
      <p:sp>
        <p:nvSpPr>
          <p:cNvPr id="4" name="Slide Number Placeholder 3">
            <a:extLst>
              <a:ext uri="{FF2B5EF4-FFF2-40B4-BE49-F238E27FC236}">
                <a16:creationId xmlns:a16="http://schemas.microsoft.com/office/drawing/2014/main" id="{2D820A7E-4DE3-48D8-BEDE-61CB823B03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26</a:t>
            </a:fld>
            <a:endParaRPr lang="en-US"/>
          </a:p>
        </p:txBody>
      </p:sp>
      <p:pic>
        <p:nvPicPr>
          <p:cNvPr id="6" name="Picture 5">
            <a:extLst>
              <a:ext uri="{FF2B5EF4-FFF2-40B4-BE49-F238E27FC236}">
                <a16:creationId xmlns:a16="http://schemas.microsoft.com/office/drawing/2014/main" id="{E23B95D0-1A2C-4078-BFE5-9E75FF35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727" y="3758609"/>
            <a:ext cx="4237623" cy="2139747"/>
          </a:xfrm>
          <a:prstGeom prst="rect">
            <a:avLst/>
          </a:prstGeom>
        </p:spPr>
      </p:pic>
    </p:spTree>
    <p:extLst>
      <p:ext uri="{BB962C8B-B14F-4D97-AF65-F5344CB8AC3E}">
        <p14:creationId xmlns:p14="http://schemas.microsoft.com/office/powerpoint/2010/main" val="337777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CEBB-A16E-4B92-8EAE-BA671F756979}"/>
              </a:ext>
            </a:extLst>
          </p:cNvPr>
          <p:cNvSpPr>
            <a:spLocks noGrp="1"/>
          </p:cNvSpPr>
          <p:nvPr>
            <p:ph type="title"/>
          </p:nvPr>
        </p:nvSpPr>
        <p:spPr/>
        <p:txBody>
          <a:bodyPr/>
          <a:lstStyle/>
          <a:p>
            <a:r>
              <a:rPr lang="en-US" dirty="0"/>
              <a:t>WEP Security Problems</a:t>
            </a:r>
          </a:p>
        </p:txBody>
      </p:sp>
      <p:sp>
        <p:nvSpPr>
          <p:cNvPr id="3" name="Content Placeholder 2">
            <a:extLst>
              <a:ext uri="{FF2B5EF4-FFF2-40B4-BE49-F238E27FC236}">
                <a16:creationId xmlns:a16="http://schemas.microsoft.com/office/drawing/2014/main" id="{CB43BB0C-AAB6-4803-8229-94DE6EF1271C}"/>
              </a:ext>
            </a:extLst>
          </p:cNvPr>
          <p:cNvSpPr>
            <a:spLocks noGrp="1"/>
          </p:cNvSpPr>
          <p:nvPr>
            <p:ph idx="1"/>
          </p:nvPr>
        </p:nvSpPr>
        <p:spPr/>
        <p:txBody>
          <a:bodyPr>
            <a:normAutofit/>
          </a:bodyPr>
          <a:lstStyle/>
          <a:p>
            <a:r>
              <a:rPr lang="en-US" dirty="0"/>
              <a:t>Problems in WEP Access Control</a:t>
            </a:r>
          </a:p>
          <a:p>
            <a:pPr lvl="1"/>
            <a:r>
              <a:rPr lang="en-US" dirty="0"/>
              <a:t>The same shared secret key is used for both authentication and encryption</a:t>
            </a:r>
          </a:p>
          <a:p>
            <a:pPr lvl="1"/>
            <a:r>
              <a:rPr lang="en-US" dirty="0"/>
              <a:t>A rogue AP may be set up</a:t>
            </a:r>
          </a:p>
          <a:p>
            <a:r>
              <a:rPr lang="en-US" dirty="0"/>
              <a:t>Problems in WEP Integrity</a:t>
            </a:r>
          </a:p>
          <a:p>
            <a:pPr lvl="1"/>
            <a:r>
              <a:rPr lang="en-US" dirty="0"/>
              <a:t>Possible collision due to the simplicity of CRC-32</a:t>
            </a:r>
          </a:p>
          <a:p>
            <a:r>
              <a:rPr lang="en-US" dirty="0"/>
              <a:t>Problems in WEP Confidentiality</a:t>
            </a:r>
          </a:p>
          <a:p>
            <a:pPr lvl="1"/>
            <a:r>
              <a:rPr lang="en-US" dirty="0"/>
              <a:t>Weak key</a:t>
            </a:r>
          </a:p>
          <a:p>
            <a:pPr lvl="1"/>
            <a:endParaRPr lang="en-US" dirty="0"/>
          </a:p>
        </p:txBody>
      </p:sp>
      <p:sp>
        <p:nvSpPr>
          <p:cNvPr id="4" name="Slide Number Placeholder 3">
            <a:extLst>
              <a:ext uri="{FF2B5EF4-FFF2-40B4-BE49-F238E27FC236}">
                <a16:creationId xmlns:a16="http://schemas.microsoft.com/office/drawing/2014/main" id="{94E18D0B-DA67-4B05-AD83-44F09DF1AEF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27</a:t>
            </a:fld>
            <a:endParaRPr lang="en-US"/>
          </a:p>
        </p:txBody>
      </p:sp>
    </p:spTree>
    <p:extLst>
      <p:ext uri="{BB962C8B-B14F-4D97-AF65-F5344CB8AC3E}">
        <p14:creationId xmlns:p14="http://schemas.microsoft.com/office/powerpoint/2010/main" val="392547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EAB-4811-46F9-842E-B309201881E8}"/>
              </a:ext>
            </a:extLst>
          </p:cNvPr>
          <p:cNvSpPr>
            <a:spLocks noGrp="1"/>
          </p:cNvSpPr>
          <p:nvPr>
            <p:ph type="title"/>
          </p:nvPr>
        </p:nvSpPr>
        <p:spPr/>
        <p:txBody>
          <a:bodyPr/>
          <a:lstStyle/>
          <a:p>
            <a:r>
              <a:rPr lang="en-US" dirty="0"/>
              <a:t>IEEE 802.1X Authentication Model</a:t>
            </a:r>
          </a:p>
        </p:txBody>
      </p:sp>
      <p:sp>
        <p:nvSpPr>
          <p:cNvPr id="3" name="Content Placeholder 2">
            <a:extLst>
              <a:ext uri="{FF2B5EF4-FFF2-40B4-BE49-F238E27FC236}">
                <a16:creationId xmlns:a16="http://schemas.microsoft.com/office/drawing/2014/main" id="{C0CD454A-C874-4FF3-8B5A-7D5420F53949}"/>
              </a:ext>
            </a:extLst>
          </p:cNvPr>
          <p:cNvSpPr>
            <a:spLocks noGrp="1"/>
          </p:cNvSpPr>
          <p:nvPr>
            <p:ph idx="1"/>
          </p:nvPr>
        </p:nvSpPr>
        <p:spPr/>
        <p:txBody>
          <a:bodyPr/>
          <a:lstStyle/>
          <a:p>
            <a:pPr>
              <a:lnSpc>
                <a:spcPct val="100000"/>
              </a:lnSpc>
            </a:pPr>
            <a:r>
              <a:rPr lang="en-US" dirty="0"/>
              <a:t>IEEE 802.1X standard was originally defined for IEEE 802.3 Ethernet in 2001. </a:t>
            </a:r>
            <a:endParaRPr lang="en-GB" b="0" i="0" dirty="0">
              <a:solidFill>
                <a:srgbClr val="272727"/>
              </a:solidFill>
              <a:effectLst/>
              <a:latin typeface="Roboto" panose="02000000000000000000" pitchFamily="2" charset="0"/>
            </a:endParaRPr>
          </a:p>
          <a:p>
            <a:pPr>
              <a:lnSpc>
                <a:spcPct val="100000"/>
              </a:lnSpc>
            </a:pPr>
            <a:r>
              <a:rPr lang="en-GB" dirty="0">
                <a:solidFill>
                  <a:srgbClr val="272727"/>
                </a:solidFill>
                <a:latin typeface="Roboto" panose="02000000000000000000" pitchFamily="2" charset="0"/>
              </a:rPr>
              <a:t>I</a:t>
            </a:r>
            <a:r>
              <a:rPr lang="en-GB" b="0" i="0" dirty="0">
                <a:solidFill>
                  <a:srgbClr val="272727"/>
                </a:solidFill>
                <a:effectLst/>
                <a:latin typeface="Roboto" panose="02000000000000000000" pitchFamily="2" charset="0"/>
              </a:rPr>
              <a:t>t uses authentication server called a Remote Authentication Dial In User Service “RADIUS Server” to checks a user's credentials.</a:t>
            </a:r>
          </a:p>
          <a:p>
            <a:pPr>
              <a:lnSpc>
                <a:spcPct val="100000"/>
              </a:lnSpc>
            </a:pPr>
            <a:r>
              <a:rPr lang="en-GB" dirty="0">
                <a:solidFill>
                  <a:srgbClr val="272727"/>
                </a:solidFill>
                <a:latin typeface="Roboto" panose="02000000000000000000" pitchFamily="2" charset="0"/>
              </a:rPr>
              <a:t>D</a:t>
            </a:r>
            <a:r>
              <a:rPr lang="en-GB" b="0" i="0" dirty="0">
                <a:solidFill>
                  <a:srgbClr val="272727"/>
                </a:solidFill>
                <a:effectLst/>
                <a:latin typeface="Roboto" panose="02000000000000000000" pitchFamily="2" charset="0"/>
              </a:rPr>
              <a:t>epending on the network policies, grants users varying levels of access to the network.</a:t>
            </a:r>
          </a:p>
        </p:txBody>
      </p:sp>
      <p:sp>
        <p:nvSpPr>
          <p:cNvPr id="4" name="Slide Number Placeholder 3">
            <a:extLst>
              <a:ext uri="{FF2B5EF4-FFF2-40B4-BE49-F238E27FC236}">
                <a16:creationId xmlns:a16="http://schemas.microsoft.com/office/drawing/2014/main" id="{1E19271D-EAA0-405F-8D1B-EB1ABA41C3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28</a:t>
            </a:fld>
            <a:endParaRPr lang="en-US"/>
          </a:p>
        </p:txBody>
      </p:sp>
    </p:spTree>
    <p:extLst>
      <p:ext uri="{BB962C8B-B14F-4D97-AF65-F5344CB8AC3E}">
        <p14:creationId xmlns:p14="http://schemas.microsoft.com/office/powerpoint/2010/main" val="241949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BF10-5F96-3239-16A7-93E2DABA8BE8}"/>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E412C2C4-A185-9157-8AA8-DABF9BE737DF}"/>
              </a:ext>
            </a:extLst>
          </p:cNvPr>
          <p:cNvPicPr>
            <a:picLocks noGrp="1" noChangeAspect="1"/>
          </p:cNvPicPr>
          <p:nvPr>
            <p:ph idx="1"/>
          </p:nvPr>
        </p:nvPicPr>
        <p:blipFill>
          <a:blip r:embed="rId2"/>
          <a:stretch>
            <a:fillRect/>
          </a:stretch>
        </p:blipFill>
        <p:spPr>
          <a:xfrm>
            <a:off x="304800" y="2362200"/>
            <a:ext cx="8605768" cy="1752600"/>
          </a:xfrm>
        </p:spPr>
      </p:pic>
      <p:sp>
        <p:nvSpPr>
          <p:cNvPr id="5" name="Slide Number Placeholder 4">
            <a:extLst>
              <a:ext uri="{FF2B5EF4-FFF2-40B4-BE49-F238E27FC236}">
                <a16:creationId xmlns:a16="http://schemas.microsoft.com/office/drawing/2014/main" id="{36E7E2E2-2936-C203-6EBA-18C77ED71DE8}"/>
              </a:ext>
            </a:extLst>
          </p:cNvPr>
          <p:cNvSpPr>
            <a:spLocks noGrp="1"/>
          </p:cNvSpPr>
          <p:nvPr>
            <p:ph type="sldNum" sz="quarter" idx="11"/>
          </p:nvPr>
        </p:nvSpPr>
        <p:spPr/>
        <p:txBody>
          <a:bodyPr/>
          <a:lstStyle/>
          <a:p>
            <a:fld id="{EB937EA7-40A8-4483-B544-A4D8CCC50233}" type="slidenum">
              <a:rPr lang="en-US" smtClean="0"/>
              <a:pPr/>
              <a:t>29</a:t>
            </a:fld>
            <a:endParaRPr lang="en-US" dirty="0"/>
          </a:p>
        </p:txBody>
      </p:sp>
    </p:spTree>
    <p:extLst>
      <p:ext uri="{BB962C8B-B14F-4D97-AF65-F5344CB8AC3E}">
        <p14:creationId xmlns:p14="http://schemas.microsoft.com/office/powerpoint/2010/main" val="96336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D7197DA8-651F-44ED-AC3D-79C4CE4D0009}" type="slidenum">
              <a:rPr lang="en-US"/>
              <a:pPr/>
              <a:t>3</a:t>
            </a:fld>
            <a:endParaRPr lang="en-US" dirty="0"/>
          </a:p>
        </p:txBody>
      </p:sp>
      <p:sp>
        <p:nvSpPr>
          <p:cNvPr id="171012" name="Rectangle 4"/>
          <p:cNvSpPr>
            <a:spLocks noChangeArrowheads="1"/>
          </p:cNvSpPr>
          <p:nvPr/>
        </p:nvSpPr>
        <p:spPr bwMode="auto">
          <a:xfrm>
            <a:off x="457200" y="5791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Basic Service Set (BSS)</a:t>
            </a:r>
          </a:p>
        </p:txBody>
      </p:sp>
      <p:pic>
        <p:nvPicPr>
          <p:cNvPr id="1026" name="Picture 2" descr="C:\Users\Julie\Documents\DropBox\InstructorManuals\CWNA\PPTs-new\fIGURES\Figure 6-1.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121"/>
          <a:stretch/>
        </p:blipFill>
        <p:spPr bwMode="auto">
          <a:xfrm>
            <a:off x="914400" y="1371600"/>
            <a:ext cx="73152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IEEE 802.11i Standard</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US" dirty="0"/>
              <a:t>The IEEE 802.11i standard defines two security protocols</a:t>
            </a:r>
          </a:p>
          <a:p>
            <a:pPr>
              <a:lnSpc>
                <a:spcPct val="100000"/>
              </a:lnSpc>
            </a:pPr>
            <a:endParaRPr lang="en-US" dirty="0"/>
          </a:p>
          <a:p>
            <a:pPr>
              <a:lnSpc>
                <a:spcPct val="100000"/>
              </a:lnSpc>
            </a:pPr>
            <a:r>
              <a:rPr lang="en-US" dirty="0"/>
              <a:t>Wi-Fi Protected Access (WPA) </a:t>
            </a:r>
          </a:p>
          <a:p>
            <a:pPr lvl="1">
              <a:lnSpc>
                <a:spcPct val="100000"/>
              </a:lnSpc>
            </a:pPr>
            <a:r>
              <a:rPr lang="en-US" dirty="0"/>
              <a:t> </a:t>
            </a:r>
            <a:r>
              <a:rPr lang="en-GB" dirty="0"/>
              <a:t>WPA was used as a temporary security enhancement for WEP</a:t>
            </a:r>
            <a:endParaRPr lang="en-US" dirty="0"/>
          </a:p>
          <a:p>
            <a:pPr lvl="1">
              <a:lnSpc>
                <a:spcPct val="100000"/>
              </a:lnSpc>
            </a:pPr>
            <a:r>
              <a:rPr lang="en-US" dirty="0"/>
              <a:t>An optional protocol Temporal Key Integrity Protocol (TKIP) to allow backward compatibility with WEP.</a:t>
            </a:r>
          </a:p>
          <a:p>
            <a:pPr>
              <a:lnSpc>
                <a:spcPct val="100000"/>
              </a:lnSpc>
            </a:pPr>
            <a:r>
              <a:rPr lang="en-US" dirty="0"/>
              <a:t>Wi-Fi Protected Access II (WPA2).</a:t>
            </a:r>
          </a:p>
          <a:p>
            <a:pPr lvl="1">
              <a:lnSpc>
                <a:spcPct val="100000"/>
              </a:lnSpc>
            </a:pPr>
            <a:r>
              <a:rPr lang="en-US" dirty="0"/>
              <a:t>AES is the chosen cryptographic algorithm for both confidentiality and data integrity</a:t>
            </a:r>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30</a:t>
            </a:fld>
            <a:endParaRPr lang="en-US"/>
          </a:p>
        </p:txBody>
      </p:sp>
    </p:spTree>
    <p:extLst>
      <p:ext uri="{BB962C8B-B14F-4D97-AF65-F5344CB8AC3E}">
        <p14:creationId xmlns:p14="http://schemas.microsoft.com/office/powerpoint/2010/main" val="346123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WPA</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US" dirty="0"/>
              <a:t>WPA  has two different modes</a:t>
            </a:r>
          </a:p>
          <a:p>
            <a:pPr lvl="1"/>
            <a:r>
              <a:rPr lang="en-US" dirty="0"/>
              <a:t>Enterprise Mode (WPA-EAP)</a:t>
            </a:r>
            <a:r>
              <a:rPr lang="en-GB" dirty="0"/>
              <a:t> It was used with Extensible Authentication Protocol (EAP) and because of this it was more secured. WPA Enterprise mode was needed an Authentication Server ”RADIUS Server”.</a:t>
            </a:r>
          </a:p>
          <a:p>
            <a:pPr lvl="1"/>
            <a:r>
              <a:rPr lang="en-GB" dirty="0"/>
              <a:t>Personal Mode (WPA-PSK) Pre shared keys was used with this mode. The implementation and management of this mode was easier.</a:t>
            </a:r>
            <a:endParaRPr lang="en-US" dirty="0"/>
          </a:p>
          <a:p>
            <a:pPr lvl="1"/>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31</a:t>
            </a:fld>
            <a:endParaRPr lang="en-US"/>
          </a:p>
        </p:txBody>
      </p:sp>
    </p:spTree>
    <p:extLst>
      <p:ext uri="{BB962C8B-B14F-4D97-AF65-F5344CB8AC3E}">
        <p14:creationId xmlns:p14="http://schemas.microsoft.com/office/powerpoint/2010/main" val="93884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WPA2</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US" dirty="0"/>
              <a:t>WPA2 also has two different modes Enterprise Mode (WPA2-EAP)</a:t>
            </a:r>
            <a:r>
              <a:rPr lang="en-GB" dirty="0"/>
              <a:t> and Personal Mode (WPA2-PSK)</a:t>
            </a:r>
          </a:p>
          <a:p>
            <a:pPr>
              <a:lnSpc>
                <a:spcPct val="100000"/>
              </a:lnSpc>
            </a:pPr>
            <a:endParaRPr lang="en-GB" dirty="0"/>
          </a:p>
          <a:p>
            <a:pPr>
              <a:lnSpc>
                <a:spcPct val="100000"/>
              </a:lnSpc>
            </a:pPr>
            <a:r>
              <a:rPr lang="en-US" dirty="0"/>
              <a:t>WPA2 uses </a:t>
            </a:r>
            <a:r>
              <a:rPr lang="en-GB" dirty="0"/>
              <a:t>AES for encryption (Advanced Encryption Standard) had improved by United States </a:t>
            </a:r>
            <a:r>
              <a:rPr lang="en-GB" dirty="0" err="1"/>
              <a:t>Goverment</a:t>
            </a:r>
            <a:r>
              <a:rPr lang="en-GB" dirty="0"/>
              <a:t>. </a:t>
            </a:r>
          </a:p>
          <a:p>
            <a:pPr>
              <a:lnSpc>
                <a:spcPct val="100000"/>
              </a:lnSpc>
            </a:pPr>
            <a:endParaRPr lang="en-GB" dirty="0"/>
          </a:p>
          <a:p>
            <a:pPr>
              <a:lnSpc>
                <a:spcPct val="100000"/>
              </a:lnSpc>
            </a:pPr>
            <a:r>
              <a:rPr lang="en-GB" dirty="0"/>
              <a:t>WPA2 is vulnerable to Dictionary Attacks that is used to predict password with many different attempts.</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32</a:t>
            </a:fld>
            <a:endParaRPr lang="en-US"/>
          </a:p>
        </p:txBody>
      </p:sp>
    </p:spTree>
    <p:extLst>
      <p:ext uri="{BB962C8B-B14F-4D97-AF65-F5344CB8AC3E}">
        <p14:creationId xmlns:p14="http://schemas.microsoft.com/office/powerpoint/2010/main" val="383550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BBA-5DCD-42C9-A43E-6DA6532FC38A}"/>
              </a:ext>
            </a:extLst>
          </p:cNvPr>
          <p:cNvSpPr>
            <a:spLocks noGrp="1"/>
          </p:cNvSpPr>
          <p:nvPr>
            <p:ph type="title"/>
          </p:nvPr>
        </p:nvSpPr>
        <p:spPr/>
        <p:txBody>
          <a:bodyPr/>
          <a:lstStyle/>
          <a:p>
            <a:r>
              <a:rPr lang="en-US" dirty="0"/>
              <a:t>WPA3</a:t>
            </a:r>
          </a:p>
        </p:txBody>
      </p:sp>
      <p:sp>
        <p:nvSpPr>
          <p:cNvPr id="3" name="Content Placeholder 2">
            <a:extLst>
              <a:ext uri="{FF2B5EF4-FFF2-40B4-BE49-F238E27FC236}">
                <a16:creationId xmlns:a16="http://schemas.microsoft.com/office/drawing/2014/main" id="{47E54CDA-559B-4D67-9E01-71D6347F1E54}"/>
              </a:ext>
            </a:extLst>
          </p:cNvPr>
          <p:cNvSpPr>
            <a:spLocks noGrp="1"/>
          </p:cNvSpPr>
          <p:nvPr>
            <p:ph idx="1"/>
          </p:nvPr>
        </p:nvSpPr>
        <p:spPr>
          <a:xfrm>
            <a:off x="533400" y="1676399"/>
            <a:ext cx="8382000" cy="5045075"/>
          </a:xfrm>
        </p:spPr>
        <p:txBody>
          <a:bodyPr/>
          <a:lstStyle/>
          <a:p>
            <a:pPr>
              <a:lnSpc>
                <a:spcPct val="100000"/>
              </a:lnSpc>
            </a:pPr>
            <a:r>
              <a:rPr lang="en-GB" dirty="0"/>
              <a:t>It is the last developed Security Standard for Wireless  (Wi-Fi Protected Access 3). WPA3 offers improved authentication and encryption. It will be used more with 802.11ax standard and it will be become mandatory with Wi-Fi 6.</a:t>
            </a:r>
          </a:p>
          <a:p>
            <a:r>
              <a:rPr lang="en-US" dirty="0"/>
              <a:t>WPA3 also has two different modes Enterprise Mode (WPA-EAP)</a:t>
            </a:r>
            <a:r>
              <a:rPr lang="en-GB" dirty="0"/>
              <a:t> and Personal Mode (WPA-PSK)</a:t>
            </a:r>
          </a:p>
          <a:p>
            <a:r>
              <a:rPr lang="en-GB" dirty="0"/>
              <a:t>It uses new technology  called OWE (Opportunistic Wireless Encryption). It is developed for Public Networks to avoid Man In the Middle attack.</a:t>
            </a:r>
          </a:p>
          <a:p>
            <a:r>
              <a:rPr lang="en-GB" dirty="0"/>
              <a:t>WPA3 offers QR Codes to connect the devices to the networks</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72E8D4CE-382A-4C5D-8350-3885524936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CEE53B-375E-4232-8902-AF0B91D084AB}" type="slidenum">
              <a:rPr lang="en-US" smtClean="0"/>
              <a:pPr/>
              <a:t>33</a:t>
            </a:fld>
            <a:endParaRPr lang="en-US"/>
          </a:p>
        </p:txBody>
      </p:sp>
    </p:spTree>
    <p:extLst>
      <p:ext uri="{BB962C8B-B14F-4D97-AF65-F5344CB8AC3E}">
        <p14:creationId xmlns:p14="http://schemas.microsoft.com/office/powerpoint/2010/main" val="2819548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89F0-1971-E0DC-4D34-7051ACE05DC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607688-ACDF-8355-F4AF-BB55199FE8A1}"/>
              </a:ext>
            </a:extLst>
          </p:cNvPr>
          <p:cNvSpPr>
            <a:spLocks noGrp="1"/>
          </p:cNvSpPr>
          <p:nvPr>
            <p:ph idx="1"/>
          </p:nvPr>
        </p:nvSpPr>
        <p:spPr/>
        <p:txBody>
          <a:bodyPr/>
          <a:lstStyle/>
          <a:p>
            <a:endParaRPr lang="en-GB"/>
          </a:p>
        </p:txBody>
      </p:sp>
      <p:sp>
        <p:nvSpPr>
          <p:cNvPr id="5" name="Slide Number Placeholder 4">
            <a:extLst>
              <a:ext uri="{FF2B5EF4-FFF2-40B4-BE49-F238E27FC236}">
                <a16:creationId xmlns:a16="http://schemas.microsoft.com/office/drawing/2014/main" id="{129A5513-237B-99BA-1589-285C5E32BCF8}"/>
              </a:ext>
            </a:extLst>
          </p:cNvPr>
          <p:cNvSpPr>
            <a:spLocks noGrp="1"/>
          </p:cNvSpPr>
          <p:nvPr>
            <p:ph type="sldNum" sz="quarter" idx="11"/>
          </p:nvPr>
        </p:nvSpPr>
        <p:spPr/>
        <p:txBody>
          <a:bodyPr/>
          <a:lstStyle/>
          <a:p>
            <a:fld id="{EB937EA7-40A8-4483-B544-A4D8CCC50233}" type="slidenum">
              <a:rPr lang="en-US" smtClean="0"/>
              <a:pPr/>
              <a:t>34</a:t>
            </a:fld>
            <a:endParaRPr lang="en-US" dirty="0"/>
          </a:p>
        </p:txBody>
      </p:sp>
      <p:pic>
        <p:nvPicPr>
          <p:cNvPr id="7" name="Picture 6">
            <a:extLst>
              <a:ext uri="{FF2B5EF4-FFF2-40B4-BE49-F238E27FC236}">
                <a16:creationId xmlns:a16="http://schemas.microsoft.com/office/drawing/2014/main" id="{C20AC8D2-4291-BF54-4FF9-C8FE55338BE3}"/>
              </a:ext>
            </a:extLst>
          </p:cNvPr>
          <p:cNvPicPr>
            <a:picLocks noChangeAspect="1"/>
          </p:cNvPicPr>
          <p:nvPr/>
        </p:nvPicPr>
        <p:blipFill>
          <a:blip r:embed="rId2"/>
          <a:stretch>
            <a:fillRect/>
          </a:stretch>
        </p:blipFill>
        <p:spPr>
          <a:xfrm>
            <a:off x="28169" y="1600200"/>
            <a:ext cx="9144000" cy="4646498"/>
          </a:xfrm>
          <a:prstGeom prst="rect">
            <a:avLst/>
          </a:prstGeom>
        </p:spPr>
      </p:pic>
    </p:spTree>
    <p:extLst>
      <p:ext uri="{BB962C8B-B14F-4D97-AF65-F5344CB8AC3E}">
        <p14:creationId xmlns:p14="http://schemas.microsoft.com/office/powerpoint/2010/main" val="1886029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89BF0D0-8EF7-4F97-92C7-A25E2BB40D2F}" type="slidenum">
              <a:rPr lang="en-US"/>
              <a:pPr/>
              <a:t>35</a:t>
            </a:fld>
            <a:endParaRPr lang="en-US" dirty="0"/>
          </a:p>
        </p:txBody>
      </p:sp>
      <p:sp>
        <p:nvSpPr>
          <p:cNvPr id="193538" name="Rectangle 2"/>
          <p:cNvSpPr>
            <a:spLocks noGrp="1" noChangeArrowheads="1"/>
          </p:cNvSpPr>
          <p:nvPr>
            <p:ph type="title"/>
          </p:nvPr>
        </p:nvSpPr>
        <p:spPr/>
        <p:txBody>
          <a:bodyPr/>
          <a:lstStyle/>
          <a:p>
            <a:r>
              <a:rPr lang="en-US" dirty="0"/>
              <a:t>Joining the WLAN</a:t>
            </a:r>
          </a:p>
        </p:txBody>
      </p:sp>
      <p:sp>
        <p:nvSpPr>
          <p:cNvPr id="193539" name="Rectangle 3"/>
          <p:cNvSpPr>
            <a:spLocks noGrp="1" noChangeArrowheads="1"/>
          </p:cNvSpPr>
          <p:nvPr>
            <p:ph type="body" idx="1"/>
          </p:nvPr>
        </p:nvSpPr>
        <p:spPr/>
        <p:txBody>
          <a:bodyPr/>
          <a:lstStyle/>
          <a:p>
            <a:r>
              <a:rPr lang="en-US" b="1" dirty="0"/>
              <a:t>Association: </a:t>
            </a:r>
            <a:r>
              <a:rPr lang="en-US" dirty="0"/>
              <a:t>Accepting a wireless device into a wireless network</a:t>
            </a:r>
          </a:p>
          <a:p>
            <a:pPr lvl="1"/>
            <a:r>
              <a:rPr lang="en-US" dirty="0"/>
              <a:t>Final step to join WLAN</a:t>
            </a:r>
          </a:p>
          <a:p>
            <a:r>
              <a:rPr lang="en-US" dirty="0"/>
              <a:t>After authentication, AP responds with association response frame</a:t>
            </a:r>
          </a:p>
          <a:p>
            <a:pPr lvl="1"/>
            <a:r>
              <a:rPr lang="en-US" dirty="0"/>
              <a:t>Contains acceptance or rejection notice</a:t>
            </a:r>
          </a:p>
          <a:p>
            <a:r>
              <a:rPr lang="en-US" dirty="0"/>
              <a:t>If AP accepts wireless device, reserves memory space in AP and establishes association ID</a:t>
            </a:r>
          </a:p>
          <a:p>
            <a:r>
              <a:rPr lang="en-US" dirty="0"/>
              <a:t>Association response frame includes association ID and supported data rates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1E11594-E32E-41EC-BE43-322305E4E4AA}" type="slidenum">
              <a:rPr lang="en-US"/>
              <a:pPr/>
              <a:t>36</a:t>
            </a:fld>
            <a:endParaRPr lang="en-US" dirty="0"/>
          </a:p>
        </p:txBody>
      </p:sp>
      <p:sp>
        <p:nvSpPr>
          <p:cNvPr id="169986" name="Rectangle 2"/>
          <p:cNvSpPr>
            <a:spLocks noGrp="1" noChangeArrowheads="1"/>
          </p:cNvSpPr>
          <p:nvPr>
            <p:ph type="title"/>
          </p:nvPr>
        </p:nvSpPr>
        <p:spPr/>
        <p:txBody>
          <a:bodyPr/>
          <a:lstStyle/>
          <a:p>
            <a:r>
              <a:rPr lang="en-US" dirty="0"/>
              <a:t>What is a Site Survey?</a:t>
            </a:r>
          </a:p>
        </p:txBody>
      </p:sp>
      <p:sp>
        <p:nvSpPr>
          <p:cNvPr id="169987" name="Rectangle 3"/>
          <p:cNvSpPr>
            <a:spLocks noGrp="1" noChangeArrowheads="1"/>
          </p:cNvSpPr>
          <p:nvPr>
            <p:ph type="body" idx="1"/>
          </p:nvPr>
        </p:nvSpPr>
        <p:spPr/>
        <p:txBody>
          <a:bodyPr/>
          <a:lstStyle/>
          <a:p>
            <a:r>
              <a:rPr lang="en-US" dirty="0"/>
              <a:t>When installing a WLAN for an organization, areas of dead space might not be tolerated</a:t>
            </a:r>
          </a:p>
          <a:p>
            <a:pPr lvl="1"/>
            <a:r>
              <a:rPr lang="en-US" dirty="0"/>
              <a:t>Ensure blanket coverage, meet per-user bandwidth requirements</a:t>
            </a:r>
          </a:p>
          <a:p>
            <a:r>
              <a:rPr lang="en-US" dirty="0"/>
              <a:t>Factors affecting wireless coverage goals:</a:t>
            </a:r>
          </a:p>
          <a:p>
            <a:pPr lvl="1"/>
            <a:r>
              <a:rPr lang="en-US" dirty="0"/>
              <a:t>Devices emitting RF signals</a:t>
            </a:r>
          </a:p>
          <a:p>
            <a:pPr lvl="1"/>
            <a:r>
              <a:rPr lang="en-US" dirty="0"/>
              <a:t>Building structure (walls, construction materials)</a:t>
            </a:r>
          </a:p>
          <a:p>
            <a:pPr lvl="1"/>
            <a:r>
              <a:rPr lang="en-US" dirty="0"/>
              <a:t>Open or closed office doors</a:t>
            </a:r>
          </a:p>
          <a:p>
            <a:pPr lvl="1"/>
            <a:r>
              <a:rPr lang="en-US" dirty="0"/>
              <a:t>Stationary versus mobile machinery/equipment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98A405E-A396-410D-8EB8-E4106806A0E0}" type="slidenum">
              <a:rPr lang="en-US"/>
              <a:pPr/>
              <a:t>37</a:t>
            </a:fld>
            <a:endParaRPr lang="en-US" dirty="0"/>
          </a:p>
        </p:txBody>
      </p:sp>
      <p:sp>
        <p:nvSpPr>
          <p:cNvPr id="171010" name="Rectangle 2"/>
          <p:cNvSpPr>
            <a:spLocks noGrp="1" noChangeArrowheads="1"/>
          </p:cNvSpPr>
          <p:nvPr>
            <p:ph type="title"/>
          </p:nvPr>
        </p:nvSpPr>
        <p:spPr/>
        <p:txBody>
          <a:bodyPr/>
          <a:lstStyle/>
          <a:p>
            <a:r>
              <a:rPr lang="en-US" dirty="0"/>
              <a:t>What is a Site Survey?</a:t>
            </a:r>
          </a:p>
        </p:txBody>
      </p:sp>
      <p:sp>
        <p:nvSpPr>
          <p:cNvPr id="171011" name="Rectangle 3"/>
          <p:cNvSpPr>
            <a:spLocks noGrp="1" noChangeArrowheads="1"/>
          </p:cNvSpPr>
          <p:nvPr>
            <p:ph type="body" idx="1"/>
          </p:nvPr>
        </p:nvSpPr>
        <p:spPr/>
        <p:txBody>
          <a:bodyPr/>
          <a:lstStyle/>
          <a:p>
            <a:r>
              <a:rPr lang="en-US" dirty="0"/>
              <a:t>Factors affecting wireless coverage goals (continued):</a:t>
            </a:r>
          </a:p>
          <a:p>
            <a:pPr lvl="1"/>
            <a:r>
              <a:rPr lang="en-US" dirty="0"/>
              <a:t>Expansion of physical plant or growth of organization</a:t>
            </a:r>
          </a:p>
          <a:p>
            <a:pPr lvl="1"/>
            <a:r>
              <a:rPr lang="en-US" dirty="0"/>
              <a:t>Existing WLANs</a:t>
            </a:r>
          </a:p>
          <a:p>
            <a:pPr lvl="2"/>
            <a:r>
              <a:rPr lang="en-US" dirty="0"/>
              <a:t>Both inside organization, and within nearby organizations</a:t>
            </a:r>
          </a:p>
          <a:p>
            <a:r>
              <a:rPr lang="en-US" b="1" dirty="0"/>
              <a:t>Site survey:</a:t>
            </a:r>
            <a:r>
              <a:rPr lang="en-US" dirty="0"/>
              <a:t> Process of planning a WLAN to meet design goals</a:t>
            </a:r>
          </a:p>
          <a:p>
            <a:pPr lvl="1"/>
            <a:r>
              <a:rPr lang="en-US" dirty="0"/>
              <a:t>Effectiveness of a WLAN often linked to thoroughness of the site survey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36D2B07-568B-467F-8446-844A6B88C267}" type="slidenum">
              <a:rPr lang="en-US"/>
              <a:pPr/>
              <a:t>38</a:t>
            </a:fld>
            <a:endParaRPr lang="en-US" dirty="0"/>
          </a:p>
        </p:txBody>
      </p:sp>
      <p:sp>
        <p:nvSpPr>
          <p:cNvPr id="172034" name="Rectangle 2"/>
          <p:cNvSpPr>
            <a:spLocks noGrp="1" noChangeArrowheads="1"/>
          </p:cNvSpPr>
          <p:nvPr>
            <p:ph type="title"/>
          </p:nvPr>
        </p:nvSpPr>
        <p:spPr/>
        <p:txBody>
          <a:bodyPr/>
          <a:lstStyle/>
          <a:p>
            <a:r>
              <a:rPr lang="en-US" dirty="0"/>
              <a:t>Purpose of a Site Survey</a:t>
            </a:r>
          </a:p>
        </p:txBody>
      </p:sp>
      <p:sp>
        <p:nvSpPr>
          <p:cNvPr id="172035" name="Rectangle 3"/>
          <p:cNvSpPr>
            <a:spLocks noGrp="1" noChangeArrowheads="1"/>
          </p:cNvSpPr>
          <p:nvPr>
            <p:ph type="body" idx="1"/>
          </p:nvPr>
        </p:nvSpPr>
        <p:spPr/>
        <p:txBody>
          <a:bodyPr/>
          <a:lstStyle/>
          <a:p>
            <a:r>
              <a:rPr lang="en-US" dirty="0"/>
              <a:t>Design goals for a site survey:</a:t>
            </a:r>
          </a:p>
          <a:p>
            <a:pPr lvl="1"/>
            <a:r>
              <a:rPr lang="en-US" dirty="0"/>
              <a:t>Achieve best possible performance from WLAN</a:t>
            </a:r>
          </a:p>
          <a:p>
            <a:pPr lvl="1"/>
            <a:r>
              <a:rPr lang="en-US" dirty="0"/>
              <a:t>Certify that installation will operate as promised</a:t>
            </a:r>
          </a:p>
          <a:p>
            <a:pPr lvl="1"/>
            <a:r>
              <a:rPr lang="en-US" dirty="0"/>
              <a:t>Determine best location for APs</a:t>
            </a:r>
          </a:p>
          <a:p>
            <a:pPr lvl="1"/>
            <a:r>
              <a:rPr lang="en-US" dirty="0"/>
              <a:t>Develop networks optimized for variety of applications</a:t>
            </a:r>
          </a:p>
          <a:p>
            <a:pPr lvl="1"/>
            <a:r>
              <a:rPr lang="en-US" dirty="0"/>
              <a:t>Ensure coverage will fulfill organization’s requirements</a:t>
            </a:r>
          </a:p>
          <a:p>
            <a:pPr lvl="1"/>
            <a:r>
              <a:rPr lang="en-US" dirty="0"/>
              <a:t>Locate unauthorized APs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31E178E-9229-4444-B957-0EE2B4CD24DF}" type="slidenum">
              <a:rPr lang="en-US"/>
              <a:pPr/>
              <a:t>39</a:t>
            </a:fld>
            <a:endParaRPr lang="en-US" dirty="0"/>
          </a:p>
        </p:txBody>
      </p:sp>
      <p:sp>
        <p:nvSpPr>
          <p:cNvPr id="173058" name="Rectangle 2"/>
          <p:cNvSpPr>
            <a:spLocks noGrp="1" noChangeArrowheads="1"/>
          </p:cNvSpPr>
          <p:nvPr>
            <p:ph type="title"/>
          </p:nvPr>
        </p:nvSpPr>
        <p:spPr/>
        <p:txBody>
          <a:bodyPr/>
          <a:lstStyle/>
          <a:p>
            <a:r>
              <a:rPr lang="en-US" dirty="0"/>
              <a:t>Purpose of a Site Survey</a:t>
            </a:r>
          </a:p>
        </p:txBody>
      </p:sp>
      <p:sp>
        <p:nvSpPr>
          <p:cNvPr id="173059" name="Rectangle 3"/>
          <p:cNvSpPr>
            <a:spLocks noGrp="1" noChangeArrowheads="1"/>
          </p:cNvSpPr>
          <p:nvPr>
            <p:ph type="body" idx="1"/>
          </p:nvPr>
        </p:nvSpPr>
        <p:spPr/>
        <p:txBody>
          <a:bodyPr/>
          <a:lstStyle/>
          <a:p>
            <a:pPr>
              <a:lnSpc>
                <a:spcPct val="90000"/>
              </a:lnSpc>
            </a:pPr>
            <a:r>
              <a:rPr lang="en-US" dirty="0"/>
              <a:t>Design goals for a site survey (continued):</a:t>
            </a:r>
          </a:p>
          <a:p>
            <a:pPr lvl="1">
              <a:lnSpc>
                <a:spcPct val="90000"/>
              </a:lnSpc>
            </a:pPr>
            <a:r>
              <a:rPr lang="en-US" dirty="0"/>
              <a:t>Map nearby wireless networks to determine existing radio interference</a:t>
            </a:r>
          </a:p>
          <a:p>
            <a:pPr lvl="1">
              <a:lnSpc>
                <a:spcPct val="90000"/>
              </a:lnSpc>
            </a:pPr>
            <a:r>
              <a:rPr lang="en-US" dirty="0"/>
              <a:t>Reduce radio interference as much as possible</a:t>
            </a:r>
          </a:p>
          <a:p>
            <a:pPr lvl="1">
              <a:lnSpc>
                <a:spcPct val="90000"/>
              </a:lnSpc>
            </a:pPr>
            <a:r>
              <a:rPr lang="en-US" dirty="0"/>
              <a:t>Make wireless network secure</a:t>
            </a:r>
          </a:p>
          <a:p>
            <a:pPr>
              <a:lnSpc>
                <a:spcPct val="90000"/>
              </a:lnSpc>
            </a:pPr>
            <a:r>
              <a:rPr lang="en-US" dirty="0"/>
              <a:t>Survey provides realistic understanding of infrastructure required for proposed wireless link</a:t>
            </a:r>
          </a:p>
          <a:p>
            <a:pPr lvl="1">
              <a:lnSpc>
                <a:spcPct val="90000"/>
              </a:lnSpc>
            </a:pPr>
            <a:r>
              <a:rPr lang="en-US" dirty="0"/>
              <a:t>Assists in predicting network capability and throughput</a:t>
            </a:r>
          </a:p>
          <a:p>
            <a:pPr lvl="1">
              <a:lnSpc>
                <a:spcPct val="90000"/>
              </a:lnSpc>
            </a:pPr>
            <a:r>
              <a:rPr lang="en-US" dirty="0"/>
              <a:t>Helps determine exact location of APs and power levels required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6D37353-3664-42C1-9FD4-9048891618CD}" type="slidenum">
              <a:rPr lang="en-US"/>
              <a:pPr/>
              <a:t>4</a:t>
            </a:fld>
            <a:endParaRPr lang="en-US" dirty="0"/>
          </a:p>
        </p:txBody>
      </p:sp>
      <p:sp>
        <p:nvSpPr>
          <p:cNvPr id="172034" name="Rectangle 2"/>
          <p:cNvSpPr>
            <a:spLocks noGrp="1" noChangeArrowheads="1"/>
          </p:cNvSpPr>
          <p:nvPr>
            <p:ph type="title"/>
          </p:nvPr>
        </p:nvSpPr>
        <p:spPr/>
        <p:txBody>
          <a:bodyPr/>
          <a:lstStyle/>
          <a:p>
            <a:r>
              <a:rPr lang="en-US" dirty="0"/>
              <a:t>Extended Service Set</a:t>
            </a:r>
          </a:p>
        </p:txBody>
      </p:sp>
      <p:sp>
        <p:nvSpPr>
          <p:cNvPr id="172035" name="Rectangle 3"/>
          <p:cNvSpPr>
            <a:spLocks noGrp="1" noChangeArrowheads="1"/>
          </p:cNvSpPr>
          <p:nvPr>
            <p:ph type="body" idx="1"/>
          </p:nvPr>
        </p:nvSpPr>
        <p:spPr>
          <a:xfrm>
            <a:off x="533400" y="1447800"/>
            <a:ext cx="8077200" cy="4572000"/>
          </a:xfrm>
        </p:spPr>
        <p:txBody>
          <a:bodyPr/>
          <a:lstStyle/>
          <a:p>
            <a:r>
              <a:rPr lang="en-US" b="1" dirty="0"/>
              <a:t>Extended Service Set (ESS): </a:t>
            </a:r>
            <a:r>
              <a:rPr lang="en-US" dirty="0"/>
              <a:t>Comprised of two or more BSS networks connected via a common distribution system</a:t>
            </a:r>
          </a:p>
          <a:p>
            <a:r>
              <a:rPr lang="en-US" dirty="0"/>
              <a:t>APs can be positioned so that cells overlap to facilitate </a:t>
            </a:r>
            <a:r>
              <a:rPr lang="en-US" b="1" dirty="0"/>
              <a:t>roaming</a:t>
            </a:r>
            <a:endParaRPr lang="en-US" dirty="0"/>
          </a:p>
          <a:p>
            <a:pPr lvl="1"/>
            <a:r>
              <a:rPr lang="en-US" dirty="0"/>
              <a:t>Wireless devices choose AP based on signal strength</a:t>
            </a:r>
          </a:p>
          <a:p>
            <a:pPr lvl="1"/>
            <a:r>
              <a:rPr lang="en-US" dirty="0"/>
              <a:t>While moving, if a mobile device finds an AP with a stronger signal, the device associates with the new AP (process is called a </a:t>
            </a:r>
            <a:r>
              <a:rPr lang="en-US" b="1" dirty="0"/>
              <a:t>handoff</a:t>
            </a:r>
            <a:r>
              <a:rPr lang="en-US"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B83D-0A82-FD4D-AF4A-A9F43246CE46}"/>
              </a:ext>
            </a:extLst>
          </p:cNvPr>
          <p:cNvSpPr>
            <a:spLocks noGrp="1"/>
          </p:cNvSpPr>
          <p:nvPr>
            <p:ph type="title"/>
          </p:nvPr>
        </p:nvSpPr>
        <p:spPr/>
        <p:txBody>
          <a:bodyPr/>
          <a:lstStyle/>
          <a:p>
            <a:r>
              <a:rPr lang="en-GB" dirty="0"/>
              <a:t>3 nonoverlapping channels possible in the 2.4 GHz</a:t>
            </a:r>
          </a:p>
        </p:txBody>
      </p:sp>
      <p:pic>
        <p:nvPicPr>
          <p:cNvPr id="7" name="Content Placeholder 6">
            <a:extLst>
              <a:ext uri="{FF2B5EF4-FFF2-40B4-BE49-F238E27FC236}">
                <a16:creationId xmlns:a16="http://schemas.microsoft.com/office/drawing/2014/main" id="{0C7E07AF-9AD4-CE55-E0A3-4D2D666CE8D7}"/>
              </a:ext>
            </a:extLst>
          </p:cNvPr>
          <p:cNvPicPr>
            <a:picLocks noGrp="1" noChangeAspect="1"/>
          </p:cNvPicPr>
          <p:nvPr>
            <p:ph idx="1"/>
          </p:nvPr>
        </p:nvPicPr>
        <p:blipFill>
          <a:blip r:embed="rId2"/>
          <a:stretch>
            <a:fillRect/>
          </a:stretch>
        </p:blipFill>
        <p:spPr>
          <a:xfrm>
            <a:off x="381000" y="1999504"/>
            <a:ext cx="8077200" cy="3270658"/>
          </a:xfrm>
        </p:spPr>
      </p:pic>
      <p:sp>
        <p:nvSpPr>
          <p:cNvPr id="5" name="Slide Number Placeholder 4">
            <a:extLst>
              <a:ext uri="{FF2B5EF4-FFF2-40B4-BE49-F238E27FC236}">
                <a16:creationId xmlns:a16="http://schemas.microsoft.com/office/drawing/2014/main" id="{4BDF89FD-0EEA-105F-DD9D-2C5775FCFDED}"/>
              </a:ext>
            </a:extLst>
          </p:cNvPr>
          <p:cNvSpPr>
            <a:spLocks noGrp="1"/>
          </p:cNvSpPr>
          <p:nvPr>
            <p:ph type="sldNum" sz="quarter" idx="11"/>
          </p:nvPr>
        </p:nvSpPr>
        <p:spPr/>
        <p:txBody>
          <a:bodyPr/>
          <a:lstStyle/>
          <a:p>
            <a:fld id="{EB937EA7-40A8-4483-B544-A4D8CCC50233}" type="slidenum">
              <a:rPr lang="en-US" smtClean="0"/>
              <a:pPr/>
              <a:t>40</a:t>
            </a:fld>
            <a:endParaRPr lang="en-US" dirty="0"/>
          </a:p>
        </p:txBody>
      </p:sp>
      <p:sp>
        <p:nvSpPr>
          <p:cNvPr id="9" name="TextBox 8">
            <a:extLst>
              <a:ext uri="{FF2B5EF4-FFF2-40B4-BE49-F238E27FC236}">
                <a16:creationId xmlns:a16="http://schemas.microsoft.com/office/drawing/2014/main" id="{0BED3856-CB5D-46E6-4B4C-DCA6A1B45C5B}"/>
              </a:ext>
            </a:extLst>
          </p:cNvPr>
          <p:cNvSpPr txBox="1"/>
          <p:nvPr/>
        </p:nvSpPr>
        <p:spPr>
          <a:xfrm>
            <a:off x="2286000" y="3230028"/>
            <a:ext cx="4572000" cy="400110"/>
          </a:xfrm>
          <a:prstGeom prst="rect">
            <a:avLst/>
          </a:prstGeom>
          <a:noFill/>
        </p:spPr>
        <p:txBody>
          <a:bodyPr wrap="square">
            <a:spAutoFit/>
          </a:bodyPr>
          <a:lstStyle/>
          <a:p>
            <a:r>
              <a:rPr lang="en-GB" sz="2000" b="0" i="0" u="none" strike="noStrike" baseline="0" dirty="0">
                <a:latin typeface="SabonLTStd-Roman"/>
              </a:rPr>
              <a:t>22 MHz wide</a:t>
            </a:r>
            <a:endParaRPr lang="en-GB" dirty="0"/>
          </a:p>
        </p:txBody>
      </p:sp>
      <p:sp>
        <p:nvSpPr>
          <p:cNvPr id="11" name="TextBox 10">
            <a:extLst>
              <a:ext uri="{FF2B5EF4-FFF2-40B4-BE49-F238E27FC236}">
                <a16:creationId xmlns:a16="http://schemas.microsoft.com/office/drawing/2014/main" id="{D45A29E0-B1A6-E0E0-4E59-C47599C320BA}"/>
              </a:ext>
            </a:extLst>
          </p:cNvPr>
          <p:cNvSpPr txBox="1"/>
          <p:nvPr/>
        </p:nvSpPr>
        <p:spPr>
          <a:xfrm>
            <a:off x="1981200" y="5453681"/>
            <a:ext cx="4572000" cy="400110"/>
          </a:xfrm>
          <a:prstGeom prst="rect">
            <a:avLst/>
          </a:prstGeom>
          <a:noFill/>
        </p:spPr>
        <p:txBody>
          <a:bodyPr wrap="square">
            <a:spAutoFit/>
          </a:bodyPr>
          <a:lstStyle/>
          <a:p>
            <a:pPr algn="ctr"/>
            <a:r>
              <a:rPr lang="en-GB" sz="2000" b="0" i="0" u="none" strike="noStrike" baseline="0" dirty="0">
                <a:solidFill>
                  <a:schemeClr val="tx1"/>
                </a:solidFill>
                <a:latin typeface="SabonLTStd-Roman"/>
              </a:rPr>
              <a:t>Each channel 22 MHz wide</a:t>
            </a:r>
            <a:endParaRPr lang="en-GB" dirty="0">
              <a:solidFill>
                <a:schemeClr val="tx1"/>
              </a:solidFill>
            </a:endParaRPr>
          </a:p>
        </p:txBody>
      </p:sp>
    </p:spTree>
    <p:extLst>
      <p:ext uri="{BB962C8B-B14F-4D97-AF65-F5344CB8AC3E}">
        <p14:creationId xmlns:p14="http://schemas.microsoft.com/office/powerpoint/2010/main" val="1885188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AACD-2D54-DC91-0F88-D0DAD6A22B0E}"/>
              </a:ext>
            </a:extLst>
          </p:cNvPr>
          <p:cNvSpPr>
            <a:spLocks noGrp="1"/>
          </p:cNvSpPr>
          <p:nvPr>
            <p:ph type="title"/>
          </p:nvPr>
        </p:nvSpPr>
        <p:spPr/>
        <p:txBody>
          <a:bodyPr/>
          <a:lstStyle/>
          <a:p>
            <a:r>
              <a:rPr lang="en-GB" dirty="0"/>
              <a:t>Multiple-Channel Architecture</a:t>
            </a:r>
          </a:p>
        </p:txBody>
      </p:sp>
      <p:pic>
        <p:nvPicPr>
          <p:cNvPr id="7" name="Content Placeholder 6">
            <a:extLst>
              <a:ext uri="{FF2B5EF4-FFF2-40B4-BE49-F238E27FC236}">
                <a16:creationId xmlns:a16="http://schemas.microsoft.com/office/drawing/2014/main" id="{17A2F211-71E0-9F21-A060-817E967FB011}"/>
              </a:ext>
            </a:extLst>
          </p:cNvPr>
          <p:cNvPicPr>
            <a:picLocks noGrp="1" noChangeAspect="1"/>
          </p:cNvPicPr>
          <p:nvPr>
            <p:ph idx="1"/>
          </p:nvPr>
        </p:nvPicPr>
        <p:blipFill>
          <a:blip r:embed="rId2"/>
          <a:stretch>
            <a:fillRect/>
          </a:stretch>
        </p:blipFill>
        <p:spPr>
          <a:xfrm>
            <a:off x="533400" y="2201044"/>
            <a:ext cx="8077200" cy="3522712"/>
          </a:xfrm>
        </p:spPr>
      </p:pic>
      <p:sp>
        <p:nvSpPr>
          <p:cNvPr id="5" name="Slide Number Placeholder 4">
            <a:extLst>
              <a:ext uri="{FF2B5EF4-FFF2-40B4-BE49-F238E27FC236}">
                <a16:creationId xmlns:a16="http://schemas.microsoft.com/office/drawing/2014/main" id="{35FB63FF-B44B-276C-0653-75BEEA2C5F86}"/>
              </a:ext>
            </a:extLst>
          </p:cNvPr>
          <p:cNvSpPr>
            <a:spLocks noGrp="1"/>
          </p:cNvSpPr>
          <p:nvPr>
            <p:ph type="sldNum" sz="quarter" idx="11"/>
          </p:nvPr>
        </p:nvSpPr>
        <p:spPr/>
        <p:txBody>
          <a:bodyPr/>
          <a:lstStyle/>
          <a:p>
            <a:fld id="{EB937EA7-40A8-4483-B544-A4D8CCC50233}" type="slidenum">
              <a:rPr lang="en-US" smtClean="0"/>
              <a:pPr/>
              <a:t>41</a:t>
            </a:fld>
            <a:endParaRPr lang="en-US" dirty="0"/>
          </a:p>
        </p:txBody>
      </p:sp>
    </p:spTree>
    <p:extLst>
      <p:ext uri="{BB962C8B-B14F-4D97-AF65-F5344CB8AC3E}">
        <p14:creationId xmlns:p14="http://schemas.microsoft.com/office/powerpoint/2010/main" val="94659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A8CD129D-203F-4CF3-B816-EBDEAD53769E}" type="slidenum">
              <a:rPr lang="en-US" smtClean="0"/>
              <a:pPr/>
              <a:t>5</a:t>
            </a:fld>
            <a:endParaRPr lang="en-US" dirty="0"/>
          </a:p>
        </p:txBody>
      </p:sp>
      <p:pic>
        <p:nvPicPr>
          <p:cNvPr id="2050" name="Picture 2" descr="C:\Users\Julie\Documents\DropBox\InstructorManuals\CWNA\PPTs-new\fIGURES\Figure 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96"/>
          <a:stretch/>
        </p:blipFill>
        <p:spPr bwMode="auto">
          <a:xfrm>
            <a:off x="990600" y="1371600"/>
            <a:ext cx="6629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5493262"/>
            <a:ext cx="3405099" cy="400110"/>
          </a:xfrm>
          <a:prstGeom prst="rect">
            <a:avLst/>
          </a:prstGeom>
          <a:noFill/>
        </p:spPr>
        <p:txBody>
          <a:bodyPr wrap="none" rtlCol="0">
            <a:spAutoFit/>
          </a:bodyPr>
          <a:lstStyle/>
          <a:p>
            <a:pPr algn="ctr"/>
            <a:r>
              <a:rPr lang="en-US" dirty="0">
                <a:solidFill>
                  <a:schemeClr val="tx1"/>
                </a:solidFill>
                <a:latin typeface="+mj-lt"/>
              </a:rPr>
              <a:t>Extended Service Set (ESS)</a:t>
            </a:r>
          </a:p>
        </p:txBody>
      </p:sp>
    </p:spTree>
    <p:extLst>
      <p:ext uri="{BB962C8B-B14F-4D97-AF65-F5344CB8AC3E}">
        <p14:creationId xmlns:p14="http://schemas.microsoft.com/office/powerpoint/2010/main" val="287253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A85074B-9F63-4DF6-A038-7B0CD41AD929}" type="slidenum">
              <a:rPr lang="en-US"/>
              <a:pPr/>
              <a:t>6</a:t>
            </a:fld>
            <a:endParaRPr lang="en-US" dirty="0"/>
          </a:p>
        </p:txBody>
      </p:sp>
      <p:sp>
        <p:nvSpPr>
          <p:cNvPr id="174082" name="Rectangle 2"/>
          <p:cNvSpPr>
            <a:spLocks noGrp="1" noChangeArrowheads="1"/>
          </p:cNvSpPr>
          <p:nvPr>
            <p:ph type="title"/>
          </p:nvPr>
        </p:nvSpPr>
        <p:spPr>
          <a:xfrm>
            <a:off x="533400" y="381000"/>
            <a:ext cx="8077200" cy="838200"/>
          </a:xfrm>
        </p:spPr>
        <p:txBody>
          <a:bodyPr/>
          <a:lstStyle/>
          <a:p>
            <a:r>
              <a:rPr lang="en-US" dirty="0"/>
              <a:t>Independent Basic Service Set</a:t>
            </a:r>
          </a:p>
        </p:txBody>
      </p:sp>
      <p:sp>
        <p:nvSpPr>
          <p:cNvPr id="174083" name="Rectangle 3"/>
          <p:cNvSpPr>
            <a:spLocks noGrp="1" noChangeArrowheads="1"/>
          </p:cNvSpPr>
          <p:nvPr>
            <p:ph type="body" idx="1"/>
          </p:nvPr>
        </p:nvSpPr>
        <p:spPr>
          <a:xfrm>
            <a:off x="533400" y="1295400"/>
            <a:ext cx="8077200" cy="4572000"/>
          </a:xfrm>
        </p:spPr>
        <p:txBody>
          <a:bodyPr/>
          <a:lstStyle/>
          <a:p>
            <a:r>
              <a:rPr lang="en-US" b="1" dirty="0"/>
              <a:t>Infrastructure mode: </a:t>
            </a:r>
            <a:r>
              <a:rPr lang="en-US" dirty="0"/>
              <a:t>wireless network that communicates through an AP</a:t>
            </a:r>
            <a:endParaRPr lang="en-US" b="1" dirty="0"/>
          </a:p>
          <a:p>
            <a:r>
              <a:rPr lang="en-US" b="1" dirty="0"/>
              <a:t>Independent Basic Service Set (IBSS): </a:t>
            </a:r>
            <a:r>
              <a:rPr lang="en-US" dirty="0"/>
              <a:t>Wireless network that does not use an AP</a:t>
            </a:r>
          </a:p>
          <a:p>
            <a:pPr lvl="1"/>
            <a:r>
              <a:rPr lang="en-US" dirty="0"/>
              <a:t>Wireless devices communicate between themselves</a:t>
            </a:r>
          </a:p>
          <a:p>
            <a:pPr lvl="1"/>
            <a:r>
              <a:rPr lang="en-US" b="1" dirty="0"/>
              <a:t>Peer-to-peer </a:t>
            </a:r>
            <a:r>
              <a:rPr lang="en-US" dirty="0"/>
              <a:t>or </a:t>
            </a:r>
            <a:r>
              <a:rPr lang="en-US" b="1" dirty="0"/>
              <a:t>ad hoc mode</a:t>
            </a:r>
            <a:endParaRPr lang="en-US" dirty="0"/>
          </a:p>
          <a:p>
            <a:r>
              <a:rPr lang="en-US" dirty="0"/>
              <a:t>BSS more flexible than IBSS in being able to connect to other wired or wireless networks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51001E7-3A25-4FF7-8D17-8586DB77ED6D}" type="slidenum">
              <a:rPr lang="en-US"/>
              <a:pPr/>
              <a:t>7</a:t>
            </a:fld>
            <a:endParaRPr lang="en-US" dirty="0"/>
          </a:p>
        </p:txBody>
      </p:sp>
      <p:sp>
        <p:nvSpPr>
          <p:cNvPr id="175108" name="Rectangle 4"/>
          <p:cNvSpPr>
            <a:spLocks noChangeArrowheads="1"/>
          </p:cNvSpPr>
          <p:nvPr/>
        </p:nvSpPr>
        <p:spPr bwMode="auto">
          <a:xfrm>
            <a:off x="457200" y="54864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Independent Basic Service Set (IBSS)</a:t>
            </a:r>
          </a:p>
        </p:txBody>
      </p:sp>
      <p:pic>
        <p:nvPicPr>
          <p:cNvPr id="4098" name="Picture 2" descr="C:\Users\Julie\Documents\DropBox\InstructorManuals\CWNA\PPTs-new\fIGURES\Figure 6-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5893"/>
          <a:stretch/>
        </p:blipFill>
        <p:spPr bwMode="auto">
          <a:xfrm>
            <a:off x="1676399" y="1752600"/>
            <a:ext cx="5257801"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 Frame Types</a:t>
            </a:r>
          </a:p>
        </p:txBody>
      </p:sp>
      <p:sp>
        <p:nvSpPr>
          <p:cNvPr id="3" name="Content Placeholder 2"/>
          <p:cNvSpPr>
            <a:spLocks noGrp="1"/>
          </p:cNvSpPr>
          <p:nvPr>
            <p:ph idx="1"/>
          </p:nvPr>
        </p:nvSpPr>
        <p:spPr/>
        <p:txBody>
          <a:bodyPr/>
          <a:lstStyle/>
          <a:p>
            <a:r>
              <a:rPr lang="en-US" dirty="0"/>
              <a:t>There are three main types of 802.11 frames:</a:t>
            </a:r>
          </a:p>
          <a:p>
            <a:pPr lvl="1"/>
            <a:r>
              <a:rPr lang="en-US" dirty="0"/>
              <a:t>Management frames</a:t>
            </a:r>
          </a:p>
          <a:p>
            <a:pPr lvl="1"/>
            <a:r>
              <a:rPr lang="en-US" dirty="0"/>
              <a:t>Control frames</a:t>
            </a:r>
          </a:p>
          <a:p>
            <a:pPr lvl="1"/>
            <a:r>
              <a:rPr lang="en-US" dirty="0"/>
              <a:t>Data frames</a:t>
            </a:r>
          </a:p>
        </p:txBody>
      </p:sp>
      <p:sp>
        <p:nvSpPr>
          <p:cNvPr id="5" name="Slide Number Placeholder 4"/>
          <p:cNvSpPr>
            <a:spLocks noGrp="1"/>
          </p:cNvSpPr>
          <p:nvPr>
            <p:ph type="sldNum" sz="quarter" idx="11"/>
          </p:nvPr>
        </p:nvSpPr>
        <p:spPr/>
        <p:txBody>
          <a:bodyPr/>
          <a:lstStyle/>
          <a:p>
            <a:fld id="{EB937EA7-40A8-4483-B544-A4D8CCC50233}" type="slidenum">
              <a:rPr lang="en-US" smtClean="0"/>
              <a:pPr/>
              <a:t>8</a:t>
            </a:fld>
            <a:endParaRPr lang="en-US" dirty="0"/>
          </a:p>
        </p:txBody>
      </p:sp>
    </p:spTree>
    <p:extLst>
      <p:ext uri="{BB962C8B-B14F-4D97-AF65-F5344CB8AC3E}">
        <p14:creationId xmlns:p14="http://schemas.microsoft.com/office/powerpoint/2010/main" val="23703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E208D0F4-1E19-406E-9AC9-B134BCF5B05D}" type="slidenum">
              <a:rPr lang="en-US"/>
              <a:pPr/>
              <a:t>9</a:t>
            </a:fld>
            <a:endParaRPr lang="en-US" dirty="0"/>
          </a:p>
        </p:txBody>
      </p:sp>
      <p:sp>
        <p:nvSpPr>
          <p:cNvPr id="179202" name="Rectangle 2"/>
          <p:cNvSpPr>
            <a:spLocks noGrp="1" noChangeArrowheads="1"/>
          </p:cNvSpPr>
          <p:nvPr>
            <p:ph type="title"/>
          </p:nvPr>
        </p:nvSpPr>
        <p:spPr/>
        <p:txBody>
          <a:bodyPr/>
          <a:lstStyle/>
          <a:p>
            <a:r>
              <a:rPr lang="en-US" dirty="0"/>
              <a:t>Management Frames</a:t>
            </a:r>
          </a:p>
        </p:txBody>
      </p:sp>
      <p:sp>
        <p:nvSpPr>
          <p:cNvPr id="179203" name="Rectangle 3"/>
          <p:cNvSpPr>
            <a:spLocks noGrp="1" noChangeArrowheads="1"/>
          </p:cNvSpPr>
          <p:nvPr>
            <p:ph type="body" sz="half" idx="1"/>
          </p:nvPr>
        </p:nvSpPr>
        <p:spPr>
          <a:xfrm>
            <a:off x="533400" y="1676400"/>
            <a:ext cx="8153400" cy="1676400"/>
          </a:xfrm>
        </p:spPr>
        <p:txBody>
          <a:bodyPr/>
          <a:lstStyle/>
          <a:p>
            <a:pPr>
              <a:lnSpc>
                <a:spcPct val="90000"/>
              </a:lnSpc>
            </a:pPr>
            <a:r>
              <a:rPr lang="en-US" b="1" dirty="0"/>
              <a:t>Management Frames: </a:t>
            </a:r>
            <a:r>
              <a:rPr lang="en-US" dirty="0"/>
              <a:t>Initialize communications between device and AP (infrastructure mode) or between devices (ad hoc mode)</a:t>
            </a:r>
          </a:p>
          <a:p>
            <a:pPr lvl="1">
              <a:lnSpc>
                <a:spcPct val="90000"/>
              </a:lnSpc>
            </a:pPr>
            <a:r>
              <a:rPr lang="en-US" dirty="0"/>
              <a:t>Maintain connection</a:t>
            </a:r>
          </a:p>
        </p:txBody>
      </p:sp>
      <p:sp>
        <p:nvSpPr>
          <p:cNvPr id="179204" name="Rectangle 4"/>
          <p:cNvSpPr>
            <a:spLocks noChangeArrowheads="1"/>
          </p:cNvSpPr>
          <p:nvPr/>
        </p:nvSpPr>
        <p:spPr bwMode="auto">
          <a:xfrm>
            <a:off x="485104" y="5560509"/>
            <a:ext cx="8229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dirty="0">
                <a:solidFill>
                  <a:schemeClr val="tx1"/>
                </a:solidFill>
                <a:latin typeface="Arial" charset="0"/>
              </a:rPr>
              <a:t>Management </a:t>
            </a:r>
            <a:r>
              <a:rPr lang="en-CA" sz="2200" dirty="0">
                <a:solidFill>
                  <a:schemeClr val="tx1"/>
                </a:solidFill>
                <a:latin typeface="Arial" charset="0"/>
              </a:rPr>
              <a:t>frame</a:t>
            </a:r>
          </a:p>
        </p:txBody>
      </p:sp>
      <p:pic>
        <p:nvPicPr>
          <p:cNvPr id="7170" name="Picture 2" descr="C:\Users\Julie\Documents\DropBox\InstructorManuals\CWNA\PPTs-new\fIGURES\Figure 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664" y="3352800"/>
            <a:ext cx="7580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On-screen Show (4:3)</PresentationFormat>
  <Paragraphs>253</Paragraphs>
  <Slides>41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Roboto</vt:lpstr>
      <vt:lpstr>SabonLTStd-Roman</vt:lpstr>
      <vt:lpstr>Times New Roman</vt:lpstr>
      <vt:lpstr>Default Design</vt:lpstr>
      <vt:lpstr>WLAN Service Sets</vt:lpstr>
      <vt:lpstr>Basic Service Set</vt:lpstr>
      <vt:lpstr>PowerPoint Presentation</vt:lpstr>
      <vt:lpstr>Extended Service Set</vt:lpstr>
      <vt:lpstr>PowerPoint Presentation</vt:lpstr>
      <vt:lpstr>Independent Basic Service Set</vt:lpstr>
      <vt:lpstr>PowerPoint Presentation</vt:lpstr>
      <vt:lpstr>802.11 Frame Types</vt:lpstr>
      <vt:lpstr>Management Frames</vt:lpstr>
      <vt:lpstr>Management Frames</vt:lpstr>
      <vt:lpstr>Control Frames</vt:lpstr>
      <vt:lpstr>Data Frames</vt:lpstr>
      <vt:lpstr>WLAN Operations</vt:lpstr>
      <vt:lpstr>Discovering the WLAN</vt:lpstr>
      <vt:lpstr>Discovering the WLAN</vt:lpstr>
      <vt:lpstr>Discovering the WLAN</vt:lpstr>
      <vt:lpstr>PowerPoint Presentation</vt:lpstr>
      <vt:lpstr>PowerPoint Presentation</vt:lpstr>
      <vt:lpstr>Joining the WLAN</vt:lpstr>
      <vt:lpstr>Overview of WLAN Access</vt:lpstr>
      <vt:lpstr>PowerPoint Presentation</vt:lpstr>
      <vt:lpstr>Joining the WLAN</vt:lpstr>
      <vt:lpstr>PowerPoint Presentation</vt:lpstr>
      <vt:lpstr>Evolution of WLAN Security</vt:lpstr>
      <vt:lpstr>Wired Equivalent Privacy</vt:lpstr>
      <vt:lpstr>WEP Access Control</vt:lpstr>
      <vt:lpstr>WEP Security Problems</vt:lpstr>
      <vt:lpstr>IEEE 802.1X Authentication Model</vt:lpstr>
      <vt:lpstr>PowerPoint Presentation</vt:lpstr>
      <vt:lpstr>IEEE 802.11i Standard</vt:lpstr>
      <vt:lpstr>WPA</vt:lpstr>
      <vt:lpstr>WPA2</vt:lpstr>
      <vt:lpstr>WPA3</vt:lpstr>
      <vt:lpstr>PowerPoint Presentation</vt:lpstr>
      <vt:lpstr>Joining the WLAN</vt:lpstr>
      <vt:lpstr>What is a Site Survey?</vt:lpstr>
      <vt:lpstr>What is a Site Survey?</vt:lpstr>
      <vt:lpstr>Purpose of a Site Survey</vt:lpstr>
      <vt:lpstr>Purpose of a Site Survey</vt:lpstr>
      <vt:lpstr>3 nonoverlapping channels possible in the 2.4 GHz</vt:lpstr>
      <vt:lpstr>Multiple-Channel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239</cp:revision>
  <dcterms:created xsi:type="dcterms:W3CDTF">2002-09-27T23:29:22Z</dcterms:created>
  <dcterms:modified xsi:type="dcterms:W3CDTF">2023-05-22T04:51:28Z</dcterms:modified>
</cp:coreProperties>
</file>